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92" r:id="rId2"/>
    <p:sldId id="293" r:id="rId3"/>
    <p:sldId id="294" r:id="rId4"/>
    <p:sldId id="295" r:id="rId5"/>
    <p:sldId id="296" r:id="rId6"/>
    <p:sldId id="297" r:id="rId7"/>
    <p:sldId id="298" r:id="rId8"/>
    <p:sldId id="299" r:id="rId9"/>
    <p:sldId id="300" r:id="rId10"/>
    <p:sldId id="301" r:id="rId11"/>
    <p:sldId id="302" r:id="rId12"/>
    <p:sldId id="303" r:id="rId13"/>
    <p:sldId id="304" r:id="rId14"/>
    <p:sldId id="30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7" d="100"/>
          <a:sy n="107" d="100"/>
        </p:scale>
        <p:origin x="18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nt Parker" userId="dfe3776f992a83fc" providerId="LiveId" clId="{09211EB0-5395-42EE-A687-25F1BBDB3191}"/>
    <pc:docChg chg="addSld delSld modSld">
      <pc:chgData name="Brant Parker" userId="dfe3776f992a83fc" providerId="LiveId" clId="{09211EB0-5395-42EE-A687-25F1BBDB3191}" dt="2025-11-19T21:58:00.099" v="3"/>
      <pc:docMkLst>
        <pc:docMk/>
      </pc:docMkLst>
      <pc:sldChg chg="add del">
        <pc:chgData name="Brant Parker" userId="dfe3776f992a83fc" providerId="LiveId" clId="{09211EB0-5395-42EE-A687-25F1BBDB3191}" dt="2025-11-19T21:58:00.099" v="3"/>
        <pc:sldMkLst>
          <pc:docMk/>
          <pc:sldMk cId="2506561672" sldId="293"/>
        </pc:sldMkLst>
      </pc:sldChg>
      <pc:sldChg chg="add del">
        <pc:chgData name="Brant Parker" userId="dfe3776f992a83fc" providerId="LiveId" clId="{09211EB0-5395-42EE-A687-25F1BBDB3191}" dt="2025-11-19T21:58:00.099" v="3"/>
        <pc:sldMkLst>
          <pc:docMk/>
          <pc:sldMk cId="890239552" sldId="294"/>
        </pc:sldMkLst>
      </pc:sldChg>
      <pc:sldChg chg="add del">
        <pc:chgData name="Brant Parker" userId="dfe3776f992a83fc" providerId="LiveId" clId="{09211EB0-5395-42EE-A687-25F1BBDB3191}" dt="2025-11-19T21:58:00.099" v="3"/>
        <pc:sldMkLst>
          <pc:docMk/>
          <pc:sldMk cId="1864146128" sldId="295"/>
        </pc:sldMkLst>
      </pc:sldChg>
      <pc:sldChg chg="add del">
        <pc:chgData name="Brant Parker" userId="dfe3776f992a83fc" providerId="LiveId" clId="{09211EB0-5395-42EE-A687-25F1BBDB3191}" dt="2025-11-19T21:58:00.099" v="3"/>
        <pc:sldMkLst>
          <pc:docMk/>
          <pc:sldMk cId="908461712" sldId="296"/>
        </pc:sldMkLst>
      </pc:sldChg>
      <pc:sldChg chg="add del">
        <pc:chgData name="Brant Parker" userId="dfe3776f992a83fc" providerId="LiveId" clId="{09211EB0-5395-42EE-A687-25F1BBDB3191}" dt="2025-11-19T21:58:00.099" v="3"/>
        <pc:sldMkLst>
          <pc:docMk/>
          <pc:sldMk cId="775372131" sldId="297"/>
        </pc:sldMkLst>
      </pc:sldChg>
      <pc:sldChg chg="add del">
        <pc:chgData name="Brant Parker" userId="dfe3776f992a83fc" providerId="LiveId" clId="{09211EB0-5395-42EE-A687-25F1BBDB3191}" dt="2025-11-19T21:58:00.099" v="3"/>
        <pc:sldMkLst>
          <pc:docMk/>
          <pc:sldMk cId="1424166361" sldId="298"/>
        </pc:sldMkLst>
      </pc:sldChg>
      <pc:sldChg chg="add del">
        <pc:chgData name="Brant Parker" userId="dfe3776f992a83fc" providerId="LiveId" clId="{09211EB0-5395-42EE-A687-25F1BBDB3191}" dt="2025-11-19T21:58:00.099" v="3"/>
        <pc:sldMkLst>
          <pc:docMk/>
          <pc:sldMk cId="500079252" sldId="299"/>
        </pc:sldMkLst>
      </pc:sldChg>
      <pc:sldChg chg="add del">
        <pc:chgData name="Brant Parker" userId="dfe3776f992a83fc" providerId="LiveId" clId="{09211EB0-5395-42EE-A687-25F1BBDB3191}" dt="2025-11-19T21:58:00.099" v="3"/>
        <pc:sldMkLst>
          <pc:docMk/>
          <pc:sldMk cId="634533820" sldId="300"/>
        </pc:sldMkLst>
      </pc:sldChg>
      <pc:sldChg chg="add del">
        <pc:chgData name="Brant Parker" userId="dfe3776f992a83fc" providerId="LiveId" clId="{09211EB0-5395-42EE-A687-25F1BBDB3191}" dt="2025-11-19T21:58:00.099" v="3"/>
        <pc:sldMkLst>
          <pc:docMk/>
          <pc:sldMk cId="3920257062" sldId="301"/>
        </pc:sldMkLst>
      </pc:sldChg>
      <pc:sldChg chg="add del">
        <pc:chgData name="Brant Parker" userId="dfe3776f992a83fc" providerId="LiveId" clId="{09211EB0-5395-42EE-A687-25F1BBDB3191}" dt="2025-11-19T21:58:00.099" v="3"/>
        <pc:sldMkLst>
          <pc:docMk/>
          <pc:sldMk cId="285841413" sldId="302"/>
        </pc:sldMkLst>
      </pc:sldChg>
      <pc:sldChg chg="add del">
        <pc:chgData name="Brant Parker" userId="dfe3776f992a83fc" providerId="LiveId" clId="{09211EB0-5395-42EE-A687-25F1BBDB3191}" dt="2025-11-19T21:58:00.099" v="3"/>
        <pc:sldMkLst>
          <pc:docMk/>
          <pc:sldMk cId="1773170524" sldId="303"/>
        </pc:sldMkLst>
      </pc:sldChg>
      <pc:sldChg chg="add del">
        <pc:chgData name="Brant Parker" userId="dfe3776f992a83fc" providerId="LiveId" clId="{09211EB0-5395-42EE-A687-25F1BBDB3191}" dt="2025-11-19T21:58:00.099" v="3"/>
        <pc:sldMkLst>
          <pc:docMk/>
          <pc:sldMk cId="4001963317" sldId="304"/>
        </pc:sldMkLst>
      </pc:sldChg>
      <pc:sldChg chg="add del">
        <pc:chgData name="Brant Parker" userId="dfe3776f992a83fc" providerId="LiveId" clId="{09211EB0-5395-42EE-A687-25F1BBDB3191}" dt="2025-11-19T21:58:00.099" v="3"/>
        <pc:sldMkLst>
          <pc:docMk/>
          <pc:sldMk cId="1694396445" sldId="305"/>
        </pc:sldMkLst>
      </pc:sldChg>
      <pc:sldChg chg="add del">
        <pc:chgData name="Brant Parker" userId="dfe3776f992a83fc" providerId="LiveId" clId="{09211EB0-5395-42EE-A687-25F1BBDB3191}" dt="2025-11-19T21:57:54.845" v="1"/>
        <pc:sldMkLst>
          <pc:docMk/>
          <pc:sldMk cId="541767364" sldId="306"/>
        </pc:sldMkLst>
      </pc:sldChg>
      <pc:sldChg chg="add del">
        <pc:chgData name="Brant Parker" userId="dfe3776f992a83fc" providerId="LiveId" clId="{09211EB0-5395-42EE-A687-25F1BBDB3191}" dt="2025-11-19T21:57:54.845" v="1"/>
        <pc:sldMkLst>
          <pc:docMk/>
          <pc:sldMk cId="2728468093" sldId="307"/>
        </pc:sldMkLst>
      </pc:sldChg>
      <pc:sldChg chg="add del">
        <pc:chgData name="Brant Parker" userId="dfe3776f992a83fc" providerId="LiveId" clId="{09211EB0-5395-42EE-A687-25F1BBDB3191}" dt="2025-11-19T21:57:54.845" v="1"/>
        <pc:sldMkLst>
          <pc:docMk/>
          <pc:sldMk cId="745647975" sldId="308"/>
        </pc:sldMkLst>
      </pc:sldChg>
      <pc:sldChg chg="add del">
        <pc:chgData name="Brant Parker" userId="dfe3776f992a83fc" providerId="LiveId" clId="{09211EB0-5395-42EE-A687-25F1BBDB3191}" dt="2025-11-19T21:57:54.845" v="1"/>
        <pc:sldMkLst>
          <pc:docMk/>
          <pc:sldMk cId="1869238247" sldId="309"/>
        </pc:sldMkLst>
      </pc:sldChg>
      <pc:sldChg chg="add del">
        <pc:chgData name="Brant Parker" userId="dfe3776f992a83fc" providerId="LiveId" clId="{09211EB0-5395-42EE-A687-25F1BBDB3191}" dt="2025-11-19T21:57:54.845" v="1"/>
        <pc:sldMkLst>
          <pc:docMk/>
          <pc:sldMk cId="1929618579" sldId="310"/>
        </pc:sldMkLst>
      </pc:sldChg>
      <pc:sldChg chg="add del">
        <pc:chgData name="Brant Parker" userId="dfe3776f992a83fc" providerId="LiveId" clId="{09211EB0-5395-42EE-A687-25F1BBDB3191}" dt="2025-11-19T21:57:54.845" v="1"/>
        <pc:sldMkLst>
          <pc:docMk/>
          <pc:sldMk cId="2868176549" sldId="311"/>
        </pc:sldMkLst>
      </pc:sldChg>
      <pc:sldChg chg="add del">
        <pc:chgData name="Brant Parker" userId="dfe3776f992a83fc" providerId="LiveId" clId="{09211EB0-5395-42EE-A687-25F1BBDB3191}" dt="2025-11-19T21:57:54.845" v="1"/>
        <pc:sldMkLst>
          <pc:docMk/>
          <pc:sldMk cId="2044216307" sldId="312"/>
        </pc:sldMkLst>
      </pc:sldChg>
      <pc:sldChg chg="add del">
        <pc:chgData name="Brant Parker" userId="dfe3776f992a83fc" providerId="LiveId" clId="{09211EB0-5395-42EE-A687-25F1BBDB3191}" dt="2025-11-19T21:57:54.845" v="1"/>
        <pc:sldMkLst>
          <pc:docMk/>
          <pc:sldMk cId="2700538585" sldId="313"/>
        </pc:sldMkLst>
      </pc:sldChg>
      <pc:sldChg chg="add del">
        <pc:chgData name="Brant Parker" userId="dfe3776f992a83fc" providerId="LiveId" clId="{09211EB0-5395-42EE-A687-25F1BBDB3191}" dt="2025-11-19T21:57:54.845" v="1"/>
        <pc:sldMkLst>
          <pc:docMk/>
          <pc:sldMk cId="1410248052" sldId="314"/>
        </pc:sldMkLst>
      </pc:sldChg>
      <pc:sldChg chg="add del">
        <pc:chgData name="Brant Parker" userId="dfe3776f992a83fc" providerId="LiveId" clId="{09211EB0-5395-42EE-A687-25F1BBDB3191}" dt="2025-11-19T21:57:54.845" v="1"/>
        <pc:sldMkLst>
          <pc:docMk/>
          <pc:sldMk cId="3331001788" sldId="315"/>
        </pc:sldMkLst>
      </pc:sldChg>
      <pc:sldChg chg="add del">
        <pc:chgData name="Brant Parker" userId="dfe3776f992a83fc" providerId="LiveId" clId="{09211EB0-5395-42EE-A687-25F1BBDB3191}" dt="2025-11-19T21:57:54.845" v="1"/>
        <pc:sldMkLst>
          <pc:docMk/>
          <pc:sldMk cId="2089332246" sldId="316"/>
        </pc:sldMkLst>
      </pc:sldChg>
      <pc:sldChg chg="add del">
        <pc:chgData name="Brant Parker" userId="dfe3776f992a83fc" providerId="LiveId" clId="{09211EB0-5395-42EE-A687-25F1BBDB3191}" dt="2025-11-19T21:57:54.845" v="1"/>
        <pc:sldMkLst>
          <pc:docMk/>
          <pc:sldMk cId="2424157725" sldId="317"/>
        </pc:sldMkLst>
      </pc:sldChg>
      <pc:sldChg chg="add del">
        <pc:chgData name="Brant Parker" userId="dfe3776f992a83fc" providerId="LiveId" clId="{09211EB0-5395-42EE-A687-25F1BBDB3191}" dt="2025-11-19T21:57:54.845" v="1"/>
        <pc:sldMkLst>
          <pc:docMk/>
          <pc:sldMk cId="3643034149" sldId="31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BE0148-DFA6-46CE-ACC4-D6CAC33ECAA4}" type="datetimeFigureOut">
              <a:rPr lang="en-CA" smtClean="0"/>
              <a:t>2025-11-19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7D1AB0-305C-4E23-AEB7-EE356B5B76E5}" type="slidenum">
              <a:rPr lang="en-CA" smtClean="0"/>
              <a:t>‹#›</a:t>
            </a:fld>
            <a:endParaRPr lang="en-CA"/>
          </a:p>
        </p:txBody>
      </p:sp>
    </p:spTree>
    <p:extLst>
      <p:ext uri="{BB962C8B-B14F-4D97-AF65-F5344CB8AC3E}">
        <p14:creationId xmlns:p14="http://schemas.microsoft.com/office/powerpoint/2010/main" val="2193267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Teachers have to go to the application URL to log in. It is important that all teachers confirm they can log in well before conferences begin. You might want to ask everyone to do this within a day of your meeting.</a:t>
            </a:r>
          </a:p>
        </p:txBody>
      </p:sp>
      <p:sp>
        <p:nvSpPr>
          <p:cNvPr id="4" name="Slide Number Placeholder 3"/>
          <p:cNvSpPr>
            <a:spLocks noGrp="1"/>
          </p:cNvSpPr>
          <p:nvPr>
            <p:ph type="sldNum" sz="quarter" idx="5"/>
          </p:nvPr>
        </p:nvSpPr>
        <p:spPr/>
        <p:txBody>
          <a:bodyPr/>
          <a:lstStyle/>
          <a:p>
            <a:fld id="{467D1AB0-305C-4E23-AEB7-EE356B5B76E5}" type="slidenum">
              <a:rPr lang="en-CA" smtClean="0"/>
              <a:t>2</a:t>
            </a:fld>
            <a:endParaRPr lang="en-CA"/>
          </a:p>
        </p:txBody>
      </p:sp>
    </p:spTree>
    <p:extLst>
      <p:ext uri="{BB962C8B-B14F-4D97-AF65-F5344CB8AC3E}">
        <p14:creationId xmlns:p14="http://schemas.microsoft.com/office/powerpoint/2010/main" val="1402208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467D1AB0-305C-4E23-AEB7-EE356B5B76E5}" type="slidenum">
              <a:rPr lang="en-CA" smtClean="0"/>
              <a:t>14</a:t>
            </a:fld>
            <a:endParaRPr lang="en-CA"/>
          </a:p>
        </p:txBody>
      </p:sp>
    </p:spTree>
    <p:extLst>
      <p:ext uri="{BB962C8B-B14F-4D97-AF65-F5344CB8AC3E}">
        <p14:creationId xmlns:p14="http://schemas.microsoft.com/office/powerpoint/2010/main" val="4242449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467D1AB0-305C-4E23-AEB7-EE356B5B76E5}" type="slidenum">
              <a:rPr lang="en-CA" smtClean="0"/>
              <a:t>3</a:t>
            </a:fld>
            <a:endParaRPr lang="en-CA"/>
          </a:p>
        </p:txBody>
      </p:sp>
    </p:spTree>
    <p:extLst>
      <p:ext uri="{BB962C8B-B14F-4D97-AF65-F5344CB8AC3E}">
        <p14:creationId xmlns:p14="http://schemas.microsoft.com/office/powerpoint/2010/main" val="2122933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profile should be double checked by all teachers before conference bookings begin to ensure the teaching assignment, conference location and other information is accurate.</a:t>
            </a:r>
          </a:p>
        </p:txBody>
      </p:sp>
      <p:sp>
        <p:nvSpPr>
          <p:cNvPr id="4" name="Slide Number Placeholder 3"/>
          <p:cNvSpPr>
            <a:spLocks noGrp="1"/>
          </p:cNvSpPr>
          <p:nvPr>
            <p:ph type="sldNum" sz="quarter" idx="5"/>
          </p:nvPr>
        </p:nvSpPr>
        <p:spPr/>
        <p:txBody>
          <a:bodyPr/>
          <a:lstStyle/>
          <a:p>
            <a:fld id="{467D1AB0-305C-4E23-AEB7-EE356B5B76E5}" type="slidenum">
              <a:rPr lang="en-CA" smtClean="0"/>
              <a:t>5</a:t>
            </a:fld>
            <a:endParaRPr lang="en-CA"/>
          </a:p>
        </p:txBody>
      </p:sp>
    </p:spTree>
    <p:extLst>
      <p:ext uri="{BB962C8B-B14F-4D97-AF65-F5344CB8AC3E}">
        <p14:creationId xmlns:p14="http://schemas.microsoft.com/office/powerpoint/2010/main" val="1352705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can also include a note to parents who have or will be booking a teacher. This is useful if the teacher wants to provide a specific message that pertains only to a parent making a booking with the teacher. This message is sent as an updated conference confirmation form. The virtual conference URL is only accessed from the teacher profile if the school opts to do virtual conferences.</a:t>
            </a:r>
          </a:p>
        </p:txBody>
      </p:sp>
      <p:sp>
        <p:nvSpPr>
          <p:cNvPr id="4" name="Slide Number Placeholder 3"/>
          <p:cNvSpPr>
            <a:spLocks noGrp="1"/>
          </p:cNvSpPr>
          <p:nvPr>
            <p:ph type="sldNum" sz="quarter" idx="5"/>
          </p:nvPr>
        </p:nvSpPr>
        <p:spPr/>
        <p:txBody>
          <a:bodyPr/>
          <a:lstStyle/>
          <a:p>
            <a:fld id="{467D1AB0-305C-4E23-AEB7-EE356B5B76E5}" type="slidenum">
              <a:rPr lang="en-CA" smtClean="0"/>
              <a:t>6</a:t>
            </a:fld>
            <a:endParaRPr lang="en-CA"/>
          </a:p>
        </p:txBody>
      </p:sp>
    </p:spTree>
    <p:extLst>
      <p:ext uri="{BB962C8B-B14F-4D97-AF65-F5344CB8AC3E}">
        <p14:creationId xmlns:p14="http://schemas.microsoft.com/office/powerpoint/2010/main" val="1626399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Once logged in you can access the help center and a quick start guide. </a:t>
            </a:r>
          </a:p>
        </p:txBody>
      </p:sp>
      <p:sp>
        <p:nvSpPr>
          <p:cNvPr id="4" name="Slide Number Placeholder 3"/>
          <p:cNvSpPr>
            <a:spLocks noGrp="1"/>
          </p:cNvSpPr>
          <p:nvPr>
            <p:ph type="sldNum" sz="quarter" idx="5"/>
          </p:nvPr>
        </p:nvSpPr>
        <p:spPr/>
        <p:txBody>
          <a:bodyPr/>
          <a:lstStyle/>
          <a:p>
            <a:fld id="{467D1AB0-305C-4E23-AEB7-EE356B5B76E5}" type="slidenum">
              <a:rPr lang="en-CA" smtClean="0"/>
              <a:t>7</a:t>
            </a:fld>
            <a:endParaRPr lang="en-CA"/>
          </a:p>
        </p:txBody>
      </p:sp>
    </p:spTree>
    <p:extLst>
      <p:ext uri="{BB962C8B-B14F-4D97-AF65-F5344CB8AC3E}">
        <p14:creationId xmlns:p14="http://schemas.microsoft.com/office/powerpoint/2010/main" val="2389030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teachers starts by selecting the desired schedule from the drop down list of all conference schedules.</a:t>
            </a:r>
          </a:p>
        </p:txBody>
      </p:sp>
      <p:sp>
        <p:nvSpPr>
          <p:cNvPr id="4" name="Slide Number Placeholder 3"/>
          <p:cNvSpPr>
            <a:spLocks noGrp="1"/>
          </p:cNvSpPr>
          <p:nvPr>
            <p:ph type="sldNum" sz="quarter" idx="5"/>
          </p:nvPr>
        </p:nvSpPr>
        <p:spPr/>
        <p:txBody>
          <a:bodyPr/>
          <a:lstStyle/>
          <a:p>
            <a:fld id="{467D1AB0-305C-4E23-AEB7-EE356B5B76E5}" type="slidenum">
              <a:rPr lang="en-CA" smtClean="0"/>
              <a:t>8</a:t>
            </a:fld>
            <a:endParaRPr lang="en-CA"/>
          </a:p>
        </p:txBody>
      </p:sp>
    </p:spTree>
    <p:extLst>
      <p:ext uri="{BB962C8B-B14F-4D97-AF65-F5344CB8AC3E}">
        <p14:creationId xmlns:p14="http://schemas.microsoft.com/office/powerpoint/2010/main" val="226501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 hard copy can be printed if desired by the teacher. </a:t>
            </a:r>
          </a:p>
        </p:txBody>
      </p:sp>
      <p:sp>
        <p:nvSpPr>
          <p:cNvPr id="4" name="Slide Number Placeholder 3"/>
          <p:cNvSpPr>
            <a:spLocks noGrp="1"/>
          </p:cNvSpPr>
          <p:nvPr>
            <p:ph type="sldNum" sz="quarter" idx="5"/>
          </p:nvPr>
        </p:nvSpPr>
        <p:spPr/>
        <p:txBody>
          <a:bodyPr/>
          <a:lstStyle/>
          <a:p>
            <a:fld id="{467D1AB0-305C-4E23-AEB7-EE356B5B76E5}" type="slidenum">
              <a:rPr lang="en-CA" smtClean="0"/>
              <a:t>9</a:t>
            </a:fld>
            <a:endParaRPr lang="en-CA"/>
          </a:p>
        </p:txBody>
      </p:sp>
    </p:spTree>
    <p:extLst>
      <p:ext uri="{BB962C8B-B14F-4D97-AF65-F5344CB8AC3E}">
        <p14:creationId xmlns:p14="http://schemas.microsoft.com/office/powerpoint/2010/main" val="3530822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If there is a comment or question the teacher entered, then the comment icon.</a:t>
            </a:r>
          </a:p>
        </p:txBody>
      </p:sp>
      <p:sp>
        <p:nvSpPr>
          <p:cNvPr id="4" name="Slide Number Placeholder 3"/>
          <p:cNvSpPr>
            <a:spLocks noGrp="1"/>
          </p:cNvSpPr>
          <p:nvPr>
            <p:ph type="sldNum" sz="quarter" idx="5"/>
          </p:nvPr>
        </p:nvSpPr>
        <p:spPr/>
        <p:txBody>
          <a:bodyPr/>
          <a:lstStyle/>
          <a:p>
            <a:fld id="{467D1AB0-305C-4E23-AEB7-EE356B5B76E5}" type="slidenum">
              <a:rPr lang="en-CA" smtClean="0"/>
              <a:t>10</a:t>
            </a:fld>
            <a:endParaRPr lang="en-CA"/>
          </a:p>
        </p:txBody>
      </p:sp>
    </p:spTree>
    <p:extLst>
      <p:ext uri="{BB962C8B-B14F-4D97-AF65-F5344CB8AC3E}">
        <p14:creationId xmlns:p14="http://schemas.microsoft.com/office/powerpoint/2010/main" val="2383103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 most cases the teachers will not need to use these buttons, but it is important to point them out. </a:t>
            </a:r>
          </a:p>
        </p:txBody>
      </p:sp>
      <p:sp>
        <p:nvSpPr>
          <p:cNvPr id="4" name="Slide Number Placeholder 3"/>
          <p:cNvSpPr>
            <a:spLocks noGrp="1"/>
          </p:cNvSpPr>
          <p:nvPr>
            <p:ph type="sldNum" sz="quarter" idx="5"/>
          </p:nvPr>
        </p:nvSpPr>
        <p:spPr/>
        <p:txBody>
          <a:bodyPr/>
          <a:lstStyle/>
          <a:p>
            <a:fld id="{467D1AB0-305C-4E23-AEB7-EE356B5B76E5}" type="slidenum">
              <a:rPr lang="en-CA" smtClean="0"/>
              <a:t>12</a:t>
            </a:fld>
            <a:endParaRPr lang="en-CA"/>
          </a:p>
        </p:txBody>
      </p:sp>
    </p:spTree>
    <p:extLst>
      <p:ext uri="{BB962C8B-B14F-4D97-AF65-F5344CB8AC3E}">
        <p14:creationId xmlns:p14="http://schemas.microsoft.com/office/powerpoint/2010/main" val="1212084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210DA3-2163-4F38-AA13-892CFF1AAE51}" type="datetimeFigureOut">
              <a:rPr lang="en-CA" smtClean="0"/>
              <a:t>2025-11-19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1840269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210DA3-2163-4F38-AA13-892CFF1AAE51}" type="datetimeFigureOut">
              <a:rPr lang="en-CA" smtClean="0"/>
              <a:t>2025-11-19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3030770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210DA3-2163-4F38-AA13-892CFF1AAE51}" type="datetimeFigureOut">
              <a:rPr lang="en-CA" smtClean="0"/>
              <a:t>2025-11-19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F48FDAA-CB14-4C14-BB3D-9CA86C61631A}" type="slidenum">
              <a:rPr lang="en-CA" smtClean="0"/>
              <a:t>‹#›</a:t>
            </a:fld>
            <a:endParaRPr lang="en-C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061907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210DA3-2163-4F38-AA13-892CFF1AAE51}" type="datetimeFigureOut">
              <a:rPr lang="en-CA" smtClean="0"/>
              <a:t>2025-11-19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1648306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210DA3-2163-4F38-AA13-892CFF1AAE51}" type="datetimeFigureOut">
              <a:rPr lang="en-CA" smtClean="0"/>
              <a:t>2025-11-19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F48FDAA-CB14-4C14-BB3D-9CA86C61631A}" type="slidenum">
              <a:rPr lang="en-CA" smtClean="0"/>
              <a:t>‹#›</a:t>
            </a:fld>
            <a:endParaRPr lang="en-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74061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210DA3-2163-4F38-AA13-892CFF1AAE51}" type="datetimeFigureOut">
              <a:rPr lang="en-CA" smtClean="0"/>
              <a:t>2025-11-19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3710071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210DA3-2163-4F38-AA13-892CFF1AAE51}" type="datetimeFigureOut">
              <a:rPr lang="en-CA" smtClean="0"/>
              <a:t>2025-11-19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21660815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210DA3-2163-4F38-AA13-892CFF1AAE51}" type="datetimeFigureOut">
              <a:rPr lang="en-CA" smtClean="0"/>
              <a:t>2025-11-19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3079462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210DA3-2163-4F38-AA13-892CFF1AAE51}" type="datetimeFigureOut">
              <a:rPr lang="en-CA" smtClean="0"/>
              <a:t>2025-11-19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3213289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210DA3-2163-4F38-AA13-892CFF1AAE51}" type="datetimeFigureOut">
              <a:rPr lang="en-CA" smtClean="0"/>
              <a:t>2025-11-19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1650999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210DA3-2163-4F38-AA13-892CFF1AAE51}" type="datetimeFigureOut">
              <a:rPr lang="en-CA" smtClean="0"/>
              <a:t>2025-11-19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310117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210DA3-2163-4F38-AA13-892CFF1AAE51}" type="datetimeFigureOut">
              <a:rPr lang="en-CA" smtClean="0"/>
              <a:t>2025-11-19</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3658916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210DA3-2163-4F38-AA13-892CFF1AAE51}" type="datetimeFigureOut">
              <a:rPr lang="en-CA" smtClean="0"/>
              <a:t>2025-11-19</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3541100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210DA3-2163-4F38-AA13-892CFF1AAE51}" type="datetimeFigureOut">
              <a:rPr lang="en-CA" smtClean="0"/>
              <a:t>2025-11-19</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3416729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210DA3-2163-4F38-AA13-892CFF1AAE51}" type="datetimeFigureOut">
              <a:rPr lang="en-CA" smtClean="0"/>
              <a:t>2025-11-19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822818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210DA3-2163-4F38-AA13-892CFF1AAE51}" type="datetimeFigureOut">
              <a:rPr lang="en-CA" smtClean="0"/>
              <a:t>2025-11-19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F48FDAA-CB14-4C14-BB3D-9CA86C61631A}" type="slidenum">
              <a:rPr lang="en-CA" smtClean="0"/>
              <a:t>‹#›</a:t>
            </a:fld>
            <a:endParaRPr lang="en-CA"/>
          </a:p>
        </p:txBody>
      </p:sp>
    </p:spTree>
    <p:extLst>
      <p:ext uri="{BB962C8B-B14F-4D97-AF65-F5344CB8AC3E}">
        <p14:creationId xmlns:p14="http://schemas.microsoft.com/office/powerpoint/2010/main" val="3839194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C210DA3-2163-4F38-AA13-892CFF1AAE51}" type="datetimeFigureOut">
              <a:rPr lang="en-CA" smtClean="0"/>
              <a:t>2025-11-19</a:t>
            </a:fld>
            <a:endParaRPr lang="en-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F48FDAA-CB14-4C14-BB3D-9CA86C61631A}" type="slidenum">
              <a:rPr lang="en-CA" smtClean="0"/>
              <a:t>‹#›</a:t>
            </a:fld>
            <a:endParaRPr lang="en-CA"/>
          </a:p>
        </p:txBody>
      </p:sp>
    </p:spTree>
    <p:extLst>
      <p:ext uri="{BB962C8B-B14F-4D97-AF65-F5344CB8AC3E}">
        <p14:creationId xmlns:p14="http://schemas.microsoft.com/office/powerpoint/2010/main" val="40212685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memorial.schoolsoft.com/login.js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244B6-925D-40E1-B23B-3B8B5AD59739}"/>
              </a:ext>
            </a:extLst>
          </p:cNvPr>
          <p:cNvSpPr>
            <a:spLocks noGrp="1"/>
          </p:cNvSpPr>
          <p:nvPr>
            <p:ph type="title"/>
          </p:nvPr>
        </p:nvSpPr>
        <p:spPr/>
        <p:txBody>
          <a:bodyPr/>
          <a:lstStyle/>
          <a:p>
            <a:r>
              <a:rPr lang="en-CA" dirty="0"/>
              <a:t>Overview of the Conference Manager for Teachers</a:t>
            </a:r>
          </a:p>
        </p:txBody>
      </p:sp>
      <p:pic>
        <p:nvPicPr>
          <p:cNvPr id="5" name="Picture 4">
            <a:extLst>
              <a:ext uri="{FF2B5EF4-FFF2-40B4-BE49-F238E27FC236}">
                <a16:creationId xmlns:a16="http://schemas.microsoft.com/office/drawing/2014/main" id="{2C0F74B2-17F3-45FD-B66E-3F1423FDA31B}"/>
              </a:ext>
            </a:extLst>
          </p:cNvPr>
          <p:cNvPicPr>
            <a:picLocks noChangeAspect="1"/>
          </p:cNvPicPr>
          <p:nvPr/>
        </p:nvPicPr>
        <p:blipFill>
          <a:blip r:embed="rId2"/>
          <a:stretch>
            <a:fillRect/>
          </a:stretch>
        </p:blipFill>
        <p:spPr>
          <a:xfrm>
            <a:off x="2649033" y="2405017"/>
            <a:ext cx="4393922" cy="2220686"/>
          </a:xfrm>
          <a:prstGeom prst="rect">
            <a:avLst/>
          </a:prstGeom>
        </p:spPr>
      </p:pic>
    </p:spTree>
    <p:extLst>
      <p:ext uri="{BB962C8B-B14F-4D97-AF65-F5344CB8AC3E}">
        <p14:creationId xmlns:p14="http://schemas.microsoft.com/office/powerpoint/2010/main" val="3031334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E1D148-3055-A382-AA24-6C37CBF9CC9A}"/>
              </a:ext>
            </a:extLst>
          </p:cNvPr>
          <p:cNvPicPr>
            <a:picLocks noChangeAspect="1"/>
          </p:cNvPicPr>
          <p:nvPr/>
        </p:nvPicPr>
        <p:blipFill>
          <a:blip r:embed="rId3"/>
          <a:stretch>
            <a:fillRect/>
          </a:stretch>
        </p:blipFill>
        <p:spPr>
          <a:xfrm>
            <a:off x="346239" y="888087"/>
            <a:ext cx="11223511" cy="5130748"/>
          </a:xfrm>
          <a:prstGeom prst="rect">
            <a:avLst/>
          </a:prstGeom>
        </p:spPr>
      </p:pic>
      <p:sp>
        <p:nvSpPr>
          <p:cNvPr id="10" name="TextBox 9">
            <a:extLst>
              <a:ext uri="{FF2B5EF4-FFF2-40B4-BE49-F238E27FC236}">
                <a16:creationId xmlns:a16="http://schemas.microsoft.com/office/drawing/2014/main" id="{7CD5D617-4862-4643-95EE-C164F0C45159}"/>
              </a:ext>
            </a:extLst>
          </p:cNvPr>
          <p:cNvSpPr txBox="1"/>
          <p:nvPr/>
        </p:nvSpPr>
        <p:spPr>
          <a:xfrm>
            <a:off x="1195079" y="6046857"/>
            <a:ext cx="5198859" cy="584775"/>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none" rtlCol="0">
            <a:spAutoFit/>
          </a:bodyPr>
          <a:lstStyle/>
          <a:p>
            <a:r>
              <a:rPr lang="en-CA" sz="1600" dirty="0">
                <a:solidFill>
                  <a:schemeClr val="accent2">
                    <a:lumMod val="75000"/>
                  </a:schemeClr>
                </a:solidFill>
              </a:rPr>
              <a:t>The school can configure conferences so the teacher</a:t>
            </a:r>
          </a:p>
          <a:p>
            <a:r>
              <a:rPr lang="en-CA" sz="1600" dirty="0">
                <a:solidFill>
                  <a:schemeClr val="accent2">
                    <a:lumMod val="75000"/>
                  </a:schemeClr>
                </a:solidFill>
              </a:rPr>
              <a:t>can remove the check to make a time slot unavailable</a:t>
            </a:r>
          </a:p>
        </p:txBody>
      </p:sp>
      <p:pic>
        <p:nvPicPr>
          <p:cNvPr id="22" name="Picture 21">
            <a:extLst>
              <a:ext uri="{FF2B5EF4-FFF2-40B4-BE49-F238E27FC236}">
                <a16:creationId xmlns:a16="http://schemas.microsoft.com/office/drawing/2014/main" id="{A2597B28-7599-4600-95A9-0DD212E412C4}"/>
              </a:ext>
            </a:extLst>
          </p:cNvPr>
          <p:cNvPicPr>
            <a:picLocks noChangeAspect="1"/>
          </p:cNvPicPr>
          <p:nvPr/>
        </p:nvPicPr>
        <p:blipFill>
          <a:blip r:embed="rId4"/>
          <a:stretch>
            <a:fillRect/>
          </a:stretch>
        </p:blipFill>
        <p:spPr>
          <a:xfrm>
            <a:off x="5444596" y="5065207"/>
            <a:ext cx="148732" cy="144102"/>
          </a:xfrm>
          <a:prstGeom prst="rect">
            <a:avLst/>
          </a:prstGeom>
        </p:spPr>
      </p:pic>
      <p:sp>
        <p:nvSpPr>
          <p:cNvPr id="25" name="Arrow: Right 24">
            <a:extLst>
              <a:ext uri="{FF2B5EF4-FFF2-40B4-BE49-F238E27FC236}">
                <a16:creationId xmlns:a16="http://schemas.microsoft.com/office/drawing/2014/main" id="{F87476A5-9E49-407A-8133-9F56DC270F03}"/>
              </a:ext>
            </a:extLst>
          </p:cNvPr>
          <p:cNvSpPr/>
          <p:nvPr/>
        </p:nvSpPr>
        <p:spPr>
          <a:xfrm rot="5400000">
            <a:off x="10299140" y="4744713"/>
            <a:ext cx="600363" cy="1847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TextBox 25">
            <a:extLst>
              <a:ext uri="{FF2B5EF4-FFF2-40B4-BE49-F238E27FC236}">
                <a16:creationId xmlns:a16="http://schemas.microsoft.com/office/drawing/2014/main" id="{32D28DBF-9FA6-4B9A-9789-354A86469A8D}"/>
              </a:ext>
            </a:extLst>
          </p:cNvPr>
          <p:cNvSpPr txBox="1"/>
          <p:nvPr/>
        </p:nvSpPr>
        <p:spPr>
          <a:xfrm>
            <a:off x="6477919" y="2914852"/>
            <a:ext cx="3659021" cy="1077218"/>
          </a:xfrm>
          <a:prstGeom prst="rect">
            <a:avLst/>
          </a:prstGeom>
          <a:solidFill>
            <a:schemeClr val="accent2">
              <a:lumMod val="20000"/>
              <a:lumOff val="80000"/>
              <a:alpha val="90000"/>
            </a:schemeClr>
          </a:solidFill>
          <a:ln>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CA" sz="1600" dirty="0">
                <a:solidFill>
                  <a:schemeClr val="accent2">
                    <a:lumMod val="75000"/>
                  </a:schemeClr>
                </a:solidFill>
              </a:rPr>
              <a:t>Use BOOK button only if you are booking an appointment for a parent. This button may not be displayed if teachers do not book appointments.</a:t>
            </a:r>
          </a:p>
        </p:txBody>
      </p:sp>
      <p:sp>
        <p:nvSpPr>
          <p:cNvPr id="31" name="TextBox 30">
            <a:extLst>
              <a:ext uri="{FF2B5EF4-FFF2-40B4-BE49-F238E27FC236}">
                <a16:creationId xmlns:a16="http://schemas.microsoft.com/office/drawing/2014/main" id="{A63B11AB-6F2F-4EDD-9F66-AE9674C29E4E}"/>
              </a:ext>
            </a:extLst>
          </p:cNvPr>
          <p:cNvSpPr txBox="1"/>
          <p:nvPr/>
        </p:nvSpPr>
        <p:spPr>
          <a:xfrm>
            <a:off x="346239" y="518755"/>
            <a:ext cx="1547218" cy="369332"/>
          </a:xfrm>
          <a:prstGeom prst="rect">
            <a:avLst/>
          </a:prstGeom>
          <a:noFill/>
        </p:spPr>
        <p:txBody>
          <a:bodyPr wrap="none" rtlCol="0">
            <a:spAutoFit/>
          </a:bodyPr>
          <a:lstStyle/>
          <a:p>
            <a:r>
              <a:rPr lang="en-CA" dirty="0"/>
              <a:t>Rhianna Barb</a:t>
            </a:r>
          </a:p>
        </p:txBody>
      </p:sp>
      <p:pic>
        <p:nvPicPr>
          <p:cNvPr id="2" name="Picture 1">
            <a:extLst>
              <a:ext uri="{FF2B5EF4-FFF2-40B4-BE49-F238E27FC236}">
                <a16:creationId xmlns:a16="http://schemas.microsoft.com/office/drawing/2014/main" id="{5D40FC0D-B306-29CD-F4F0-B890241DB36E}"/>
              </a:ext>
            </a:extLst>
          </p:cNvPr>
          <p:cNvPicPr>
            <a:picLocks noChangeAspect="1"/>
          </p:cNvPicPr>
          <p:nvPr/>
        </p:nvPicPr>
        <p:blipFill>
          <a:blip r:embed="rId5"/>
          <a:stretch>
            <a:fillRect/>
          </a:stretch>
        </p:blipFill>
        <p:spPr>
          <a:xfrm>
            <a:off x="7280528" y="5105226"/>
            <a:ext cx="724001" cy="114316"/>
          </a:xfrm>
          <a:prstGeom prst="rect">
            <a:avLst/>
          </a:prstGeom>
        </p:spPr>
      </p:pic>
      <p:sp>
        <p:nvSpPr>
          <p:cNvPr id="4" name="Arrow: Bent 3">
            <a:extLst>
              <a:ext uri="{FF2B5EF4-FFF2-40B4-BE49-F238E27FC236}">
                <a16:creationId xmlns:a16="http://schemas.microsoft.com/office/drawing/2014/main" id="{6502EE9D-E467-54BE-817B-76FAC0D49CF7}"/>
              </a:ext>
            </a:extLst>
          </p:cNvPr>
          <p:cNvSpPr/>
          <p:nvPr/>
        </p:nvSpPr>
        <p:spPr>
          <a:xfrm rot="16200000">
            <a:off x="764833" y="6033152"/>
            <a:ext cx="328069" cy="381961"/>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6" name="Arrow: Bent 5">
            <a:extLst>
              <a:ext uri="{FF2B5EF4-FFF2-40B4-BE49-F238E27FC236}">
                <a16:creationId xmlns:a16="http://schemas.microsoft.com/office/drawing/2014/main" id="{1714D855-66B5-B66B-7B51-E48DB7AD6E6D}"/>
              </a:ext>
            </a:extLst>
          </p:cNvPr>
          <p:cNvSpPr/>
          <p:nvPr/>
        </p:nvSpPr>
        <p:spPr>
          <a:xfrm rot="16200000">
            <a:off x="10376182" y="3595112"/>
            <a:ext cx="328069" cy="448479"/>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3920257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335CB9D-ECCE-6ED9-755A-788057A73998}"/>
              </a:ext>
            </a:extLst>
          </p:cNvPr>
          <p:cNvPicPr>
            <a:picLocks noChangeAspect="1"/>
          </p:cNvPicPr>
          <p:nvPr/>
        </p:nvPicPr>
        <p:blipFill>
          <a:blip r:embed="rId2"/>
          <a:stretch>
            <a:fillRect/>
          </a:stretch>
        </p:blipFill>
        <p:spPr>
          <a:xfrm>
            <a:off x="346239" y="888087"/>
            <a:ext cx="11223511" cy="5130748"/>
          </a:xfrm>
          <a:prstGeom prst="rect">
            <a:avLst/>
          </a:prstGeom>
        </p:spPr>
      </p:pic>
      <p:sp>
        <p:nvSpPr>
          <p:cNvPr id="4" name="TextBox 3">
            <a:extLst>
              <a:ext uri="{FF2B5EF4-FFF2-40B4-BE49-F238E27FC236}">
                <a16:creationId xmlns:a16="http://schemas.microsoft.com/office/drawing/2014/main" id="{BE68D7D0-252A-429A-8451-B9F9975590FA}"/>
              </a:ext>
            </a:extLst>
          </p:cNvPr>
          <p:cNvSpPr txBox="1"/>
          <p:nvPr/>
        </p:nvSpPr>
        <p:spPr>
          <a:xfrm>
            <a:off x="2905246" y="3013501"/>
            <a:ext cx="3968260" cy="830997"/>
          </a:xfrm>
          <a:prstGeom prst="rect">
            <a:avLst/>
          </a:prstGeom>
          <a:solidFill>
            <a:schemeClr val="accent2">
              <a:lumMod val="20000"/>
              <a:lumOff val="80000"/>
              <a:alpha val="90000"/>
            </a:schemeClr>
          </a:solidFill>
          <a:ln>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CA" sz="1600" dirty="0">
                <a:solidFill>
                  <a:schemeClr val="accent2">
                    <a:lumMod val="75000"/>
                  </a:schemeClr>
                </a:solidFill>
              </a:rPr>
              <a:t>A teacher can invite other available  staff, such as an interpreter, to a specific conference using the ADD button</a:t>
            </a:r>
          </a:p>
        </p:txBody>
      </p:sp>
      <p:sp>
        <p:nvSpPr>
          <p:cNvPr id="6" name="TextBox 5">
            <a:extLst>
              <a:ext uri="{FF2B5EF4-FFF2-40B4-BE49-F238E27FC236}">
                <a16:creationId xmlns:a16="http://schemas.microsoft.com/office/drawing/2014/main" id="{D51C8BDB-A5F4-4841-85E7-F98390D7B3F6}"/>
              </a:ext>
            </a:extLst>
          </p:cNvPr>
          <p:cNvSpPr txBox="1"/>
          <p:nvPr/>
        </p:nvSpPr>
        <p:spPr>
          <a:xfrm>
            <a:off x="7182518" y="3385211"/>
            <a:ext cx="3327721" cy="1077218"/>
          </a:xfrm>
          <a:prstGeom prst="rect">
            <a:avLst/>
          </a:prstGeom>
          <a:solidFill>
            <a:schemeClr val="accent2">
              <a:lumMod val="20000"/>
              <a:lumOff val="80000"/>
              <a:alpha val="90000"/>
            </a:schemeClr>
          </a:solidFill>
          <a:ln>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CA" sz="1600" dirty="0">
                <a:solidFill>
                  <a:schemeClr val="accent2">
                    <a:lumMod val="75000"/>
                  </a:schemeClr>
                </a:solidFill>
              </a:rPr>
              <a:t>When additional staff are invited to a meeting, they appear here. The initiating teacher is in bold, others are invitees. </a:t>
            </a:r>
          </a:p>
        </p:txBody>
      </p:sp>
      <p:sp>
        <p:nvSpPr>
          <p:cNvPr id="7" name="TextBox 6">
            <a:extLst>
              <a:ext uri="{FF2B5EF4-FFF2-40B4-BE49-F238E27FC236}">
                <a16:creationId xmlns:a16="http://schemas.microsoft.com/office/drawing/2014/main" id="{8CD7E9E7-4CE0-47DD-BB21-1DEFB4DACE58}"/>
              </a:ext>
            </a:extLst>
          </p:cNvPr>
          <p:cNvSpPr txBox="1"/>
          <p:nvPr/>
        </p:nvSpPr>
        <p:spPr>
          <a:xfrm>
            <a:off x="346239" y="518755"/>
            <a:ext cx="1547218" cy="369332"/>
          </a:xfrm>
          <a:prstGeom prst="rect">
            <a:avLst/>
          </a:prstGeom>
          <a:noFill/>
        </p:spPr>
        <p:txBody>
          <a:bodyPr wrap="none" rtlCol="0">
            <a:spAutoFit/>
          </a:bodyPr>
          <a:lstStyle/>
          <a:p>
            <a:r>
              <a:rPr lang="en-CA" dirty="0"/>
              <a:t>Rhianna Barb</a:t>
            </a:r>
          </a:p>
        </p:txBody>
      </p:sp>
      <p:sp>
        <p:nvSpPr>
          <p:cNvPr id="15" name="Arrow: Bent 14">
            <a:extLst>
              <a:ext uri="{FF2B5EF4-FFF2-40B4-BE49-F238E27FC236}">
                <a16:creationId xmlns:a16="http://schemas.microsoft.com/office/drawing/2014/main" id="{89FD72C9-BD2A-DBAA-3913-C70145A6CDD3}"/>
              </a:ext>
            </a:extLst>
          </p:cNvPr>
          <p:cNvSpPr/>
          <p:nvPr/>
        </p:nvSpPr>
        <p:spPr>
          <a:xfrm flipV="1">
            <a:off x="4595150" y="3999053"/>
            <a:ext cx="1154890" cy="2019782"/>
          </a:xfrm>
          <a:prstGeom prst="bentArrow">
            <a:avLst>
              <a:gd name="adj1" fmla="val 18495"/>
              <a:gd name="adj2" fmla="val 25000"/>
              <a:gd name="adj3" fmla="val 25000"/>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16" name="Arrow: Bent 15">
            <a:extLst>
              <a:ext uri="{FF2B5EF4-FFF2-40B4-BE49-F238E27FC236}">
                <a16:creationId xmlns:a16="http://schemas.microsoft.com/office/drawing/2014/main" id="{A3A9B048-8193-02AB-F6AE-2337D1AB197E}"/>
              </a:ext>
            </a:extLst>
          </p:cNvPr>
          <p:cNvSpPr/>
          <p:nvPr/>
        </p:nvSpPr>
        <p:spPr>
          <a:xfrm flipH="1" flipV="1">
            <a:off x="7934445" y="4553863"/>
            <a:ext cx="827590" cy="1077219"/>
          </a:xfrm>
          <a:prstGeom prst="bentArrow">
            <a:avLst>
              <a:gd name="adj1" fmla="val 24789"/>
              <a:gd name="adj2" fmla="val 25000"/>
              <a:gd name="adj3" fmla="val 25000"/>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285841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9257F72-B154-57D5-65B0-32323B2D83CE}"/>
              </a:ext>
            </a:extLst>
          </p:cNvPr>
          <p:cNvPicPr>
            <a:picLocks noChangeAspect="1"/>
          </p:cNvPicPr>
          <p:nvPr/>
        </p:nvPicPr>
        <p:blipFill>
          <a:blip r:embed="rId3"/>
          <a:stretch>
            <a:fillRect/>
          </a:stretch>
        </p:blipFill>
        <p:spPr>
          <a:xfrm>
            <a:off x="346239" y="888087"/>
            <a:ext cx="11223511" cy="5130748"/>
          </a:xfrm>
          <a:prstGeom prst="rect">
            <a:avLst/>
          </a:prstGeom>
        </p:spPr>
      </p:pic>
      <p:sp>
        <p:nvSpPr>
          <p:cNvPr id="23" name="TextBox 22">
            <a:extLst>
              <a:ext uri="{FF2B5EF4-FFF2-40B4-BE49-F238E27FC236}">
                <a16:creationId xmlns:a16="http://schemas.microsoft.com/office/drawing/2014/main" id="{B6DE18E2-C78F-42D3-B4B0-DA0194EF4908}"/>
              </a:ext>
            </a:extLst>
          </p:cNvPr>
          <p:cNvSpPr txBox="1"/>
          <p:nvPr/>
        </p:nvSpPr>
        <p:spPr>
          <a:xfrm>
            <a:off x="346239" y="518755"/>
            <a:ext cx="1547218" cy="369332"/>
          </a:xfrm>
          <a:prstGeom prst="rect">
            <a:avLst/>
          </a:prstGeom>
          <a:noFill/>
        </p:spPr>
        <p:txBody>
          <a:bodyPr wrap="none" rtlCol="0">
            <a:spAutoFit/>
          </a:bodyPr>
          <a:lstStyle/>
          <a:p>
            <a:r>
              <a:rPr lang="en-CA" dirty="0"/>
              <a:t>Rhianna Barb</a:t>
            </a:r>
          </a:p>
        </p:txBody>
      </p:sp>
      <p:sp>
        <p:nvSpPr>
          <p:cNvPr id="7" name="TextBox 6">
            <a:extLst>
              <a:ext uri="{FF2B5EF4-FFF2-40B4-BE49-F238E27FC236}">
                <a16:creationId xmlns:a16="http://schemas.microsoft.com/office/drawing/2014/main" id="{69FBB346-0FEE-41F3-80C2-2E15F266F0CC}"/>
              </a:ext>
            </a:extLst>
          </p:cNvPr>
          <p:cNvSpPr txBox="1"/>
          <p:nvPr/>
        </p:nvSpPr>
        <p:spPr>
          <a:xfrm>
            <a:off x="1036449" y="4512871"/>
            <a:ext cx="2670983" cy="738664"/>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CA" sz="1400" dirty="0">
                <a:solidFill>
                  <a:schemeClr val="accent2">
                    <a:lumMod val="75000"/>
                  </a:schemeClr>
                </a:solidFill>
              </a:rPr>
              <a:t>The teacher’s virtual conference link in their profile is displayed here.</a:t>
            </a:r>
          </a:p>
        </p:txBody>
      </p:sp>
      <p:sp>
        <p:nvSpPr>
          <p:cNvPr id="15" name="TextBox 14">
            <a:extLst>
              <a:ext uri="{FF2B5EF4-FFF2-40B4-BE49-F238E27FC236}">
                <a16:creationId xmlns:a16="http://schemas.microsoft.com/office/drawing/2014/main" id="{D7A38572-EAD2-4BC7-8767-8C8F4D13024C}"/>
              </a:ext>
            </a:extLst>
          </p:cNvPr>
          <p:cNvSpPr txBox="1"/>
          <p:nvPr/>
        </p:nvSpPr>
        <p:spPr>
          <a:xfrm>
            <a:off x="4325764" y="2849960"/>
            <a:ext cx="3790709" cy="1815882"/>
          </a:xfrm>
          <a:prstGeom prst="rect">
            <a:avLst/>
          </a:prstGeom>
          <a:solidFill>
            <a:schemeClr val="accent2">
              <a:lumMod val="20000"/>
              <a:lumOff val="80000"/>
              <a:alpha val="90000"/>
            </a:schemeClr>
          </a:solidFill>
          <a:ln>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CA" sz="1400" dirty="0">
                <a:solidFill>
                  <a:schemeClr val="accent2">
                    <a:lumMod val="75000"/>
                  </a:schemeClr>
                </a:solidFill>
              </a:rPr>
              <a:t>In most cases parents will already have used the online meeting application link sent in their confirmation email and be waiting for the teacher to admit them to the meeting. However, if the parent is not waiting online, the teacher can click the SEND REMINDER button to send an email informing the parent the meeting is ready to begin.</a:t>
            </a:r>
          </a:p>
        </p:txBody>
      </p:sp>
      <p:sp>
        <p:nvSpPr>
          <p:cNvPr id="24" name="Arrow: Right 23">
            <a:extLst>
              <a:ext uri="{FF2B5EF4-FFF2-40B4-BE49-F238E27FC236}">
                <a16:creationId xmlns:a16="http://schemas.microsoft.com/office/drawing/2014/main" id="{4F1B468D-E4F6-4C57-A4E4-D8CE44744670}"/>
              </a:ext>
            </a:extLst>
          </p:cNvPr>
          <p:cNvSpPr/>
          <p:nvPr/>
        </p:nvSpPr>
        <p:spPr>
          <a:xfrm rot="16200000">
            <a:off x="2135142" y="4118406"/>
            <a:ext cx="362458" cy="2785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Arrow: Bent 9">
            <a:extLst>
              <a:ext uri="{FF2B5EF4-FFF2-40B4-BE49-F238E27FC236}">
                <a16:creationId xmlns:a16="http://schemas.microsoft.com/office/drawing/2014/main" id="{98F8BA4C-DAE1-596F-3440-CC57B87AC813}"/>
              </a:ext>
            </a:extLst>
          </p:cNvPr>
          <p:cNvSpPr/>
          <p:nvPr/>
        </p:nvSpPr>
        <p:spPr>
          <a:xfrm rot="5400000">
            <a:off x="7749247" y="4329561"/>
            <a:ext cx="1707269" cy="699013"/>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1773170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82BEEBA-406F-4E71-94E9-36080E9C9643}"/>
              </a:ext>
            </a:extLst>
          </p:cNvPr>
          <p:cNvSpPr txBox="1"/>
          <p:nvPr/>
        </p:nvSpPr>
        <p:spPr>
          <a:xfrm>
            <a:off x="942184" y="5253147"/>
            <a:ext cx="7970982" cy="1077218"/>
          </a:xfrm>
          <a:prstGeom prst="rect">
            <a:avLst/>
          </a:prstGeom>
          <a:solidFill>
            <a:schemeClr val="accent2">
              <a:lumMod val="20000"/>
              <a:lumOff val="80000"/>
            </a:schemeClr>
          </a:solidFill>
          <a:ln>
            <a:solidFill>
              <a:schemeClr val="accent1">
                <a:shade val="50000"/>
              </a:schemeClr>
            </a:solidFill>
          </a:ln>
        </p:spPr>
        <p:txBody>
          <a:bodyPr wrap="square" rtlCol="0">
            <a:spAutoFit/>
          </a:bodyPr>
          <a:lstStyle/>
          <a:p>
            <a:r>
              <a:rPr lang="en-CA" sz="1600" dirty="0"/>
              <a:t>Teachers use the school’s online meeting platform to manage the admission of scheduled parents to the online conference. Keeping the Conference Manager open in a browser tab makes it easy to reference which parents they will </a:t>
            </a:r>
            <a:r>
              <a:rPr lang="en-CA" sz="1600"/>
              <a:t>be meeting with next</a:t>
            </a:r>
            <a:r>
              <a:rPr lang="en-CA" sz="1600" dirty="0"/>
              <a:t>.</a:t>
            </a:r>
          </a:p>
        </p:txBody>
      </p:sp>
      <p:pic>
        <p:nvPicPr>
          <p:cNvPr id="7" name="Picture 6">
            <a:extLst>
              <a:ext uri="{FF2B5EF4-FFF2-40B4-BE49-F238E27FC236}">
                <a16:creationId xmlns:a16="http://schemas.microsoft.com/office/drawing/2014/main" id="{46EB6C01-558C-7DFC-F16E-0948C8258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9592" y="366660"/>
            <a:ext cx="5827594" cy="4649555"/>
          </a:xfrm>
          <a:prstGeom prst="rect">
            <a:avLst/>
          </a:prstGeom>
        </p:spPr>
      </p:pic>
    </p:spTree>
    <p:extLst>
      <p:ext uri="{BB962C8B-B14F-4D97-AF65-F5344CB8AC3E}">
        <p14:creationId xmlns:p14="http://schemas.microsoft.com/office/powerpoint/2010/main" val="4001963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8090009-A104-4668-8A38-0D86B0301C3D}"/>
              </a:ext>
            </a:extLst>
          </p:cNvPr>
          <p:cNvPicPr>
            <a:picLocks noChangeAspect="1"/>
          </p:cNvPicPr>
          <p:nvPr/>
        </p:nvPicPr>
        <p:blipFill>
          <a:blip r:embed="rId3"/>
          <a:stretch>
            <a:fillRect/>
          </a:stretch>
        </p:blipFill>
        <p:spPr>
          <a:xfrm>
            <a:off x="129309" y="864958"/>
            <a:ext cx="9707418" cy="3851784"/>
          </a:xfrm>
          <a:prstGeom prst="rect">
            <a:avLst/>
          </a:prstGeom>
        </p:spPr>
      </p:pic>
      <p:sp>
        <p:nvSpPr>
          <p:cNvPr id="8" name="Arrow: Right 7">
            <a:extLst>
              <a:ext uri="{FF2B5EF4-FFF2-40B4-BE49-F238E27FC236}">
                <a16:creationId xmlns:a16="http://schemas.microsoft.com/office/drawing/2014/main" id="{881B93E6-C720-4D8A-93CB-785D44745350}"/>
              </a:ext>
            </a:extLst>
          </p:cNvPr>
          <p:cNvSpPr/>
          <p:nvPr/>
        </p:nvSpPr>
        <p:spPr>
          <a:xfrm rot="16200000">
            <a:off x="8560956" y="1920008"/>
            <a:ext cx="1886529" cy="2586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B163CF80-E5B6-4167-8A03-15A3D2773BF7}"/>
              </a:ext>
            </a:extLst>
          </p:cNvPr>
          <p:cNvSpPr txBox="1"/>
          <p:nvPr/>
        </p:nvSpPr>
        <p:spPr>
          <a:xfrm>
            <a:off x="7702174" y="3109980"/>
            <a:ext cx="2134553" cy="338554"/>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CA" sz="1600" dirty="0">
                <a:solidFill>
                  <a:schemeClr val="accent2">
                    <a:lumMod val="75000"/>
                  </a:schemeClr>
                </a:solidFill>
              </a:rPr>
              <a:t>Log out when exiting</a:t>
            </a:r>
          </a:p>
        </p:txBody>
      </p:sp>
    </p:spTree>
    <p:extLst>
      <p:ext uri="{BB962C8B-B14F-4D97-AF65-F5344CB8AC3E}">
        <p14:creationId xmlns:p14="http://schemas.microsoft.com/office/powerpoint/2010/main" val="1694396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88C93-D4EA-47FF-A4C9-FAEDE0E4AC1C}"/>
              </a:ext>
            </a:extLst>
          </p:cNvPr>
          <p:cNvSpPr>
            <a:spLocks noGrp="1"/>
          </p:cNvSpPr>
          <p:nvPr>
            <p:ph type="title"/>
          </p:nvPr>
        </p:nvSpPr>
        <p:spPr/>
        <p:txBody>
          <a:bodyPr/>
          <a:lstStyle/>
          <a:p>
            <a:r>
              <a:rPr lang="en-CA" dirty="0"/>
              <a:t>Access the Conference Manager</a:t>
            </a:r>
          </a:p>
        </p:txBody>
      </p:sp>
      <p:sp>
        <p:nvSpPr>
          <p:cNvPr id="3" name="Content Placeholder 2">
            <a:extLst>
              <a:ext uri="{FF2B5EF4-FFF2-40B4-BE49-F238E27FC236}">
                <a16:creationId xmlns:a16="http://schemas.microsoft.com/office/drawing/2014/main" id="{28EB5C42-4006-4371-9532-F751A091D62C}"/>
              </a:ext>
            </a:extLst>
          </p:cNvPr>
          <p:cNvSpPr>
            <a:spLocks noGrp="1"/>
          </p:cNvSpPr>
          <p:nvPr>
            <p:ph idx="1"/>
          </p:nvPr>
        </p:nvSpPr>
        <p:spPr>
          <a:xfrm>
            <a:off x="591127" y="1698771"/>
            <a:ext cx="8596668" cy="3880773"/>
          </a:xfrm>
        </p:spPr>
        <p:txBody>
          <a:bodyPr/>
          <a:lstStyle/>
          <a:p>
            <a:r>
              <a:rPr lang="en-CA" dirty="0"/>
              <a:t>Enter the school’s URL for the Conference Manager staff log-in page</a:t>
            </a:r>
          </a:p>
        </p:txBody>
      </p:sp>
      <p:pic>
        <p:nvPicPr>
          <p:cNvPr id="10" name="Picture 9">
            <a:extLst>
              <a:ext uri="{FF2B5EF4-FFF2-40B4-BE49-F238E27FC236}">
                <a16:creationId xmlns:a16="http://schemas.microsoft.com/office/drawing/2014/main" id="{2620D969-3169-4831-893C-0254319181AC}"/>
              </a:ext>
            </a:extLst>
          </p:cNvPr>
          <p:cNvPicPr>
            <a:picLocks noChangeAspect="1"/>
          </p:cNvPicPr>
          <p:nvPr/>
        </p:nvPicPr>
        <p:blipFill>
          <a:blip r:embed="rId3"/>
          <a:stretch>
            <a:fillRect/>
          </a:stretch>
        </p:blipFill>
        <p:spPr>
          <a:xfrm>
            <a:off x="677333" y="2302399"/>
            <a:ext cx="8879139" cy="3673527"/>
          </a:xfrm>
          <a:prstGeom prst="rect">
            <a:avLst/>
          </a:prstGeom>
        </p:spPr>
      </p:pic>
      <p:sp>
        <p:nvSpPr>
          <p:cNvPr id="11" name="Rectangle 10">
            <a:extLst>
              <a:ext uri="{FF2B5EF4-FFF2-40B4-BE49-F238E27FC236}">
                <a16:creationId xmlns:a16="http://schemas.microsoft.com/office/drawing/2014/main" id="{CB05CC2F-0361-46B3-8A18-0827A4DA8552}"/>
              </a:ext>
            </a:extLst>
          </p:cNvPr>
          <p:cNvSpPr/>
          <p:nvPr/>
        </p:nvSpPr>
        <p:spPr>
          <a:xfrm>
            <a:off x="1357745" y="2339343"/>
            <a:ext cx="4248728" cy="231629"/>
          </a:xfrm>
          <a:prstGeom prst="rect">
            <a:avLst/>
          </a:prstGeom>
          <a:solidFill>
            <a:srgbClr val="04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506561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6CCB4-4ECD-490C-B9F7-2DE6556AF502}"/>
              </a:ext>
            </a:extLst>
          </p:cNvPr>
          <p:cNvSpPr>
            <a:spLocks noGrp="1"/>
          </p:cNvSpPr>
          <p:nvPr>
            <p:ph type="title"/>
          </p:nvPr>
        </p:nvSpPr>
        <p:spPr/>
        <p:txBody>
          <a:bodyPr/>
          <a:lstStyle/>
          <a:p>
            <a:r>
              <a:rPr lang="en-CA" dirty="0"/>
              <a:t>Login credentials</a:t>
            </a:r>
          </a:p>
        </p:txBody>
      </p:sp>
      <p:sp>
        <p:nvSpPr>
          <p:cNvPr id="12" name="TextBox 11">
            <a:extLst>
              <a:ext uri="{FF2B5EF4-FFF2-40B4-BE49-F238E27FC236}">
                <a16:creationId xmlns:a16="http://schemas.microsoft.com/office/drawing/2014/main" id="{4A36CB36-1A38-4AC2-ACD1-76DF43DE7F53}"/>
              </a:ext>
            </a:extLst>
          </p:cNvPr>
          <p:cNvSpPr txBox="1"/>
          <p:nvPr/>
        </p:nvSpPr>
        <p:spPr>
          <a:xfrm>
            <a:off x="1984716" y="1637317"/>
            <a:ext cx="5106654" cy="646331"/>
          </a:xfrm>
          <a:prstGeom prst="rect">
            <a:avLst/>
          </a:prstGeom>
          <a:solidFill>
            <a:schemeClr val="accent2">
              <a:lumMod val="20000"/>
              <a:lumOff val="80000"/>
            </a:schemeClr>
          </a:solidFill>
          <a:ln>
            <a:solidFill>
              <a:schemeClr val="accent1">
                <a:shade val="50000"/>
              </a:schemeClr>
            </a:solidFill>
          </a:ln>
        </p:spPr>
        <p:txBody>
          <a:bodyPr wrap="none" rtlCol="0">
            <a:spAutoFit/>
          </a:bodyPr>
          <a:lstStyle/>
          <a:p>
            <a:r>
              <a:rPr lang="en-CA" dirty="0"/>
              <a:t>Your password was sent to you in an email from</a:t>
            </a:r>
          </a:p>
          <a:p>
            <a:r>
              <a:rPr lang="en-CA" dirty="0"/>
              <a:t>appointments@schoolsoft.com</a:t>
            </a:r>
          </a:p>
        </p:txBody>
      </p:sp>
      <p:sp>
        <p:nvSpPr>
          <p:cNvPr id="13" name="Arrow: Curved Left 12">
            <a:extLst>
              <a:ext uri="{FF2B5EF4-FFF2-40B4-BE49-F238E27FC236}">
                <a16:creationId xmlns:a16="http://schemas.microsoft.com/office/drawing/2014/main" id="{1007777F-38E5-4DA7-99F7-91D2E474B8B6}"/>
              </a:ext>
            </a:extLst>
          </p:cNvPr>
          <p:cNvSpPr/>
          <p:nvPr/>
        </p:nvSpPr>
        <p:spPr>
          <a:xfrm>
            <a:off x="7209543" y="1754912"/>
            <a:ext cx="1231362" cy="2265049"/>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14" name="TextBox 13">
            <a:extLst>
              <a:ext uri="{FF2B5EF4-FFF2-40B4-BE49-F238E27FC236}">
                <a16:creationId xmlns:a16="http://schemas.microsoft.com/office/drawing/2014/main" id="{BC16FF59-5B3B-4E16-86F6-5A4E0D2BD424}"/>
              </a:ext>
            </a:extLst>
          </p:cNvPr>
          <p:cNvSpPr txBox="1"/>
          <p:nvPr/>
        </p:nvSpPr>
        <p:spPr>
          <a:xfrm>
            <a:off x="1846170" y="2588800"/>
            <a:ext cx="5245200" cy="2862322"/>
          </a:xfrm>
          <a:prstGeom prst="rect">
            <a:avLst/>
          </a:prstGeom>
          <a:noFill/>
          <a:ln>
            <a:solidFill>
              <a:schemeClr val="tx1">
                <a:lumMod val="95000"/>
                <a:lumOff val="5000"/>
              </a:schemeClr>
            </a:solidFill>
          </a:ln>
          <a:effectLst/>
        </p:spPr>
        <p:txBody>
          <a:bodyPr wrap="square" rtlCol="0">
            <a:spAutoFit/>
          </a:bodyPr>
          <a:lstStyle/>
          <a:p>
            <a:r>
              <a:rPr lang="en-CA" sz="1200" b="1" dirty="0">
                <a:latin typeface="Calibri" panose="020F0502020204030204" pitchFamily="34" charset="0"/>
                <a:cs typeface="Calibri" panose="020F0502020204030204" pitchFamily="34" charset="0"/>
              </a:rPr>
              <a:t>From: </a:t>
            </a:r>
            <a:r>
              <a:rPr lang="en-CA" sz="1200" dirty="0">
                <a:latin typeface="Calibri" panose="020F0502020204030204" pitchFamily="34" charset="0"/>
                <a:cs typeface="Calibri" panose="020F0502020204030204" pitchFamily="34" charset="0"/>
              </a:rPr>
              <a:t>appointments@schoolsoft.com</a:t>
            </a:r>
          </a:p>
          <a:p>
            <a:r>
              <a:rPr lang="en-CA" sz="1200" b="1" dirty="0">
                <a:latin typeface="Calibri" panose="020F0502020204030204" pitchFamily="34" charset="0"/>
                <a:cs typeface="Calibri" panose="020F0502020204030204" pitchFamily="34" charset="0"/>
              </a:rPr>
              <a:t>Sent: </a:t>
            </a:r>
            <a:r>
              <a:rPr lang="en-CA" sz="1200" dirty="0">
                <a:latin typeface="Calibri" panose="020F0502020204030204" pitchFamily="34" charset="0"/>
                <a:cs typeface="Calibri" panose="020F0502020204030204" pitchFamily="34" charset="0"/>
              </a:rPr>
              <a:t>September 4, 2021  2:40 PM</a:t>
            </a:r>
          </a:p>
          <a:p>
            <a:r>
              <a:rPr lang="en-CA" sz="1200" b="1" dirty="0">
                <a:latin typeface="Calibri" panose="020F0502020204030204" pitchFamily="34" charset="0"/>
                <a:cs typeface="Calibri" panose="020F0502020204030204" pitchFamily="34" charset="0"/>
              </a:rPr>
              <a:t>To: </a:t>
            </a:r>
            <a:r>
              <a:rPr lang="en-CA" sz="1200" dirty="0">
                <a:latin typeface="Calibri" panose="020F0502020204030204" pitchFamily="34" charset="0"/>
                <a:cs typeface="Calibri" panose="020F0502020204030204" pitchFamily="34" charset="0"/>
              </a:rPr>
              <a:t>Ima Teacher iteacher@schooldistrict.edu</a:t>
            </a:r>
          </a:p>
          <a:p>
            <a:r>
              <a:rPr lang="en-CA" sz="1200" b="1" dirty="0">
                <a:latin typeface="Calibri" panose="020F0502020204030204" pitchFamily="34" charset="0"/>
                <a:cs typeface="Calibri" panose="020F0502020204030204" pitchFamily="34" charset="0"/>
              </a:rPr>
              <a:t>Subject: </a:t>
            </a:r>
            <a:r>
              <a:rPr lang="en-CA" sz="1200" dirty="0">
                <a:latin typeface="Calibri" panose="020F0502020204030204" pitchFamily="34" charset="0"/>
                <a:cs typeface="Calibri" panose="020F0502020204030204" pitchFamily="34" charset="0"/>
              </a:rPr>
              <a:t>Schoolsoft Conference Manager – New Account</a:t>
            </a:r>
          </a:p>
          <a:p>
            <a:endParaRPr lang="en-CA" sz="1200" b="1" dirty="0">
              <a:latin typeface="Calibri" panose="020F0502020204030204" pitchFamily="34" charset="0"/>
              <a:cs typeface="Calibri" panose="020F0502020204030204" pitchFamily="34" charset="0"/>
            </a:endParaRPr>
          </a:p>
          <a:p>
            <a:endParaRPr lang="en-CA" sz="1200" b="1" dirty="0">
              <a:latin typeface="Calibri" panose="020F0502020204030204" pitchFamily="34" charset="0"/>
              <a:cs typeface="Calibri" panose="020F0502020204030204" pitchFamily="34" charset="0"/>
            </a:endParaRPr>
          </a:p>
          <a:p>
            <a:r>
              <a:rPr lang="en-CA" sz="1200" b="1" dirty="0">
                <a:latin typeface="Calibri" panose="020F0502020204030204" pitchFamily="34" charset="0"/>
                <a:cs typeface="Calibri" panose="020F0502020204030204" pitchFamily="34" charset="0"/>
              </a:rPr>
              <a:t>Hello Ima,</a:t>
            </a:r>
          </a:p>
          <a:p>
            <a:endParaRPr lang="en-CA" sz="1200" b="1" dirty="0">
              <a:latin typeface="Calibri" panose="020F0502020204030204" pitchFamily="34" charset="0"/>
              <a:cs typeface="Calibri" panose="020F0502020204030204" pitchFamily="34" charset="0"/>
            </a:endParaRPr>
          </a:p>
          <a:p>
            <a:r>
              <a:rPr lang="en-CA" sz="1200" dirty="0">
                <a:latin typeface="Calibri" panose="020F0502020204030204" pitchFamily="34" charset="0"/>
                <a:cs typeface="Calibri" panose="020F0502020204030204" pitchFamily="34" charset="0"/>
              </a:rPr>
              <a:t>Heather Fox has set up your staff account for the SchoolSoft Conference Manager.</a:t>
            </a:r>
          </a:p>
          <a:p>
            <a:endParaRPr lang="en-CA" sz="1200" dirty="0">
              <a:latin typeface="Calibri" panose="020F0502020204030204" pitchFamily="34" charset="0"/>
              <a:cs typeface="Calibri" panose="020F0502020204030204" pitchFamily="34" charset="0"/>
            </a:endParaRPr>
          </a:p>
          <a:p>
            <a:r>
              <a:rPr lang="en-CA" sz="1200" dirty="0">
                <a:latin typeface="Calibri" panose="020F0502020204030204" pitchFamily="34" charset="0"/>
                <a:cs typeface="Calibri" panose="020F0502020204030204" pitchFamily="34" charset="0"/>
              </a:rPr>
              <a:t>You can access the application at </a:t>
            </a:r>
            <a:r>
              <a:rPr lang="en-CA" sz="1200" u="sng" dirty="0">
                <a:solidFill>
                  <a:srgbClr val="0070C0"/>
                </a:solidFill>
                <a:latin typeface="Calibri" panose="020F0502020204030204" pitchFamily="34" charset="0"/>
                <a:cs typeface="Calibri" panose="020F0502020204030204" pitchFamily="34" charset="0"/>
                <a:hlinkClick r:id="rId3"/>
              </a:rPr>
              <a:t>https://memorial.schoolsoft.com/login.jsf</a:t>
            </a:r>
            <a:r>
              <a:rPr lang="en-CA" sz="1200" dirty="0">
                <a:latin typeface="Calibri" panose="020F0502020204030204" pitchFamily="34" charset="0"/>
                <a:cs typeface="Calibri" panose="020F0502020204030204" pitchFamily="34" charset="0"/>
              </a:rPr>
              <a:t>.</a:t>
            </a:r>
          </a:p>
          <a:p>
            <a:endParaRPr lang="en-CA" sz="1200" dirty="0">
              <a:latin typeface="Calibri" panose="020F0502020204030204" pitchFamily="34" charset="0"/>
              <a:cs typeface="Calibri" panose="020F0502020204030204" pitchFamily="34" charset="0"/>
            </a:endParaRPr>
          </a:p>
          <a:p>
            <a:r>
              <a:rPr lang="en-CA" sz="1200" dirty="0">
                <a:latin typeface="Calibri" panose="020F0502020204030204" pitchFamily="34" charset="0"/>
                <a:cs typeface="Calibri" panose="020F0502020204030204" pitchFamily="34" charset="0"/>
              </a:rPr>
              <a:t>Login in using your username </a:t>
            </a:r>
            <a:r>
              <a:rPr lang="en-CA" sz="1200" b="1" dirty="0" err="1">
                <a:latin typeface="Calibri" panose="020F0502020204030204" pitchFamily="34" charset="0"/>
                <a:cs typeface="Calibri" panose="020F0502020204030204" pitchFamily="34" charset="0"/>
              </a:rPr>
              <a:t>iteacher</a:t>
            </a:r>
            <a:r>
              <a:rPr lang="en-CA" sz="1200" b="1" dirty="0">
                <a:latin typeface="Calibri" panose="020F0502020204030204" pitchFamily="34" charset="0"/>
                <a:cs typeface="Calibri" panose="020F0502020204030204" pitchFamily="34" charset="0"/>
              </a:rPr>
              <a:t> </a:t>
            </a:r>
            <a:r>
              <a:rPr lang="en-CA" sz="1200" dirty="0">
                <a:latin typeface="Calibri" panose="020F0502020204030204" pitchFamily="34" charset="0"/>
                <a:cs typeface="Calibri" panose="020F0502020204030204" pitchFamily="34" charset="0"/>
              </a:rPr>
              <a:t>and password </a:t>
            </a:r>
            <a:r>
              <a:rPr lang="en-CA" sz="1200" b="1" dirty="0">
                <a:latin typeface="Calibri" panose="020F0502020204030204" pitchFamily="34" charset="0"/>
                <a:cs typeface="Calibri" panose="020F0502020204030204" pitchFamily="34" charset="0"/>
              </a:rPr>
              <a:t>$7hY%hAm</a:t>
            </a:r>
          </a:p>
          <a:p>
            <a:endParaRPr lang="en-CA" sz="1200" b="1" dirty="0">
              <a:latin typeface="Calibri" panose="020F0502020204030204" pitchFamily="34" charset="0"/>
              <a:cs typeface="Calibri" panose="020F0502020204030204" pitchFamily="34" charset="0"/>
            </a:endParaRPr>
          </a:p>
          <a:p>
            <a:r>
              <a:rPr lang="en-CA" sz="1200" dirty="0">
                <a:latin typeface="Calibri" panose="020F0502020204030204" pitchFamily="34" charset="0"/>
                <a:cs typeface="Calibri" panose="020F0502020204030204" pitchFamily="34" charset="0"/>
              </a:rPr>
              <a:t>Thanks you for using the SchoolSoft Conference Manager.</a:t>
            </a:r>
          </a:p>
        </p:txBody>
      </p:sp>
    </p:spTree>
    <p:extLst>
      <p:ext uri="{BB962C8B-B14F-4D97-AF65-F5344CB8AC3E}">
        <p14:creationId xmlns:p14="http://schemas.microsoft.com/office/powerpoint/2010/main" val="890239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2D87E2-D243-4B31-A80A-D18B8379DB14}"/>
              </a:ext>
            </a:extLst>
          </p:cNvPr>
          <p:cNvPicPr>
            <a:picLocks noChangeAspect="1"/>
          </p:cNvPicPr>
          <p:nvPr/>
        </p:nvPicPr>
        <p:blipFill>
          <a:blip r:embed="rId2"/>
          <a:stretch>
            <a:fillRect/>
          </a:stretch>
        </p:blipFill>
        <p:spPr>
          <a:xfrm>
            <a:off x="5468115" y="2355952"/>
            <a:ext cx="3658111" cy="3067478"/>
          </a:xfrm>
          <a:prstGeom prst="rect">
            <a:avLst/>
          </a:prstGeom>
        </p:spPr>
      </p:pic>
      <p:sp>
        <p:nvSpPr>
          <p:cNvPr id="2" name="Title 1">
            <a:extLst>
              <a:ext uri="{FF2B5EF4-FFF2-40B4-BE49-F238E27FC236}">
                <a16:creationId xmlns:a16="http://schemas.microsoft.com/office/drawing/2014/main" id="{C9B6CCB4-4ECD-490C-B9F7-2DE6556AF502}"/>
              </a:ext>
            </a:extLst>
          </p:cNvPr>
          <p:cNvSpPr>
            <a:spLocks noGrp="1"/>
          </p:cNvSpPr>
          <p:nvPr>
            <p:ph type="title"/>
          </p:nvPr>
        </p:nvSpPr>
        <p:spPr/>
        <p:txBody>
          <a:bodyPr/>
          <a:lstStyle/>
          <a:p>
            <a:r>
              <a:rPr lang="en-CA" dirty="0"/>
              <a:t>Forgot or can’t find your password?</a:t>
            </a:r>
          </a:p>
        </p:txBody>
      </p:sp>
      <p:sp>
        <p:nvSpPr>
          <p:cNvPr id="11" name="TextBox 10">
            <a:extLst>
              <a:ext uri="{FF2B5EF4-FFF2-40B4-BE49-F238E27FC236}">
                <a16:creationId xmlns:a16="http://schemas.microsoft.com/office/drawing/2014/main" id="{28584D5A-13AD-472D-B75B-210CE6D632F1}"/>
              </a:ext>
            </a:extLst>
          </p:cNvPr>
          <p:cNvSpPr txBox="1"/>
          <p:nvPr/>
        </p:nvSpPr>
        <p:spPr>
          <a:xfrm>
            <a:off x="1163538" y="2261667"/>
            <a:ext cx="3674789" cy="646331"/>
          </a:xfrm>
          <a:prstGeom prst="rect">
            <a:avLst/>
          </a:prstGeom>
          <a:solidFill>
            <a:schemeClr val="accent2">
              <a:lumMod val="20000"/>
              <a:lumOff val="80000"/>
            </a:schemeClr>
          </a:solidFill>
          <a:ln>
            <a:solidFill>
              <a:schemeClr val="accent1">
                <a:shade val="50000"/>
              </a:schemeClr>
            </a:solidFill>
          </a:ln>
        </p:spPr>
        <p:txBody>
          <a:bodyPr wrap="none" rtlCol="0">
            <a:spAutoFit/>
          </a:bodyPr>
          <a:lstStyle/>
          <a:p>
            <a:r>
              <a:rPr lang="en-CA" dirty="0">
                <a:solidFill>
                  <a:schemeClr val="accent1">
                    <a:lumMod val="75000"/>
                  </a:schemeClr>
                </a:solidFill>
              </a:rPr>
              <a:t>Click the Forgot Password link on </a:t>
            </a:r>
          </a:p>
          <a:p>
            <a:r>
              <a:rPr lang="en-CA" dirty="0">
                <a:solidFill>
                  <a:schemeClr val="accent1">
                    <a:lumMod val="75000"/>
                  </a:schemeClr>
                </a:solidFill>
              </a:rPr>
              <a:t>the log-in page to reset it.</a:t>
            </a:r>
          </a:p>
        </p:txBody>
      </p:sp>
      <p:sp>
        <p:nvSpPr>
          <p:cNvPr id="3" name="Arrow: Bent 2">
            <a:extLst>
              <a:ext uri="{FF2B5EF4-FFF2-40B4-BE49-F238E27FC236}">
                <a16:creationId xmlns:a16="http://schemas.microsoft.com/office/drawing/2014/main" id="{5744447F-33C9-4B66-9AF1-9F73978C5AE9}"/>
              </a:ext>
            </a:extLst>
          </p:cNvPr>
          <p:cNvSpPr/>
          <p:nvPr/>
        </p:nvSpPr>
        <p:spPr>
          <a:xfrm rot="10800000" flipH="1">
            <a:off x="2611155" y="2983345"/>
            <a:ext cx="3198517" cy="2440084"/>
          </a:xfrm>
          <a:prstGeom prst="bentArrow">
            <a:avLst>
              <a:gd name="adj1" fmla="val 25000"/>
              <a:gd name="adj2" fmla="val 21267"/>
              <a:gd name="adj3" fmla="val 25000"/>
              <a:gd name="adj4" fmla="val 456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1864146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4488A05-FAE0-4794-BD04-AF66F1895244}"/>
              </a:ext>
            </a:extLst>
          </p:cNvPr>
          <p:cNvPicPr>
            <a:picLocks noChangeAspect="1"/>
          </p:cNvPicPr>
          <p:nvPr/>
        </p:nvPicPr>
        <p:blipFill>
          <a:blip r:embed="rId3"/>
          <a:stretch>
            <a:fillRect/>
          </a:stretch>
        </p:blipFill>
        <p:spPr>
          <a:xfrm>
            <a:off x="128235" y="886695"/>
            <a:ext cx="9708492" cy="4666097"/>
          </a:xfrm>
          <a:prstGeom prst="rect">
            <a:avLst/>
          </a:prstGeom>
        </p:spPr>
      </p:pic>
      <p:sp>
        <p:nvSpPr>
          <p:cNvPr id="4" name="Arrow: Right 3">
            <a:extLst>
              <a:ext uri="{FF2B5EF4-FFF2-40B4-BE49-F238E27FC236}">
                <a16:creationId xmlns:a16="http://schemas.microsoft.com/office/drawing/2014/main" id="{5BF0DB9B-44B5-43FA-BF85-9F58D9CD54A0}"/>
              </a:ext>
            </a:extLst>
          </p:cNvPr>
          <p:cNvSpPr/>
          <p:nvPr/>
        </p:nvSpPr>
        <p:spPr>
          <a:xfrm rot="16200000">
            <a:off x="1749432" y="2200279"/>
            <a:ext cx="355600" cy="1622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712D2B45-342B-4664-B84E-BD0538D60CE8}"/>
              </a:ext>
            </a:extLst>
          </p:cNvPr>
          <p:cNvSpPr txBox="1"/>
          <p:nvPr/>
        </p:nvSpPr>
        <p:spPr>
          <a:xfrm>
            <a:off x="729226" y="2519739"/>
            <a:ext cx="4627865" cy="1077218"/>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CA" sz="1600" dirty="0">
                <a:solidFill>
                  <a:schemeClr val="accent2">
                    <a:lumMod val="75000"/>
                  </a:schemeClr>
                </a:solidFill>
              </a:rPr>
              <a:t>Your profile is where you can enter information relating to you, your account, note to parents booking and the online meeting URL that you will be using for your virtual conferences.</a:t>
            </a:r>
          </a:p>
        </p:txBody>
      </p:sp>
      <p:sp>
        <p:nvSpPr>
          <p:cNvPr id="16" name="Rectangle 15">
            <a:extLst>
              <a:ext uri="{FF2B5EF4-FFF2-40B4-BE49-F238E27FC236}">
                <a16:creationId xmlns:a16="http://schemas.microsoft.com/office/drawing/2014/main" id="{263885BE-5DB8-4430-862D-88B61E3846E1}"/>
              </a:ext>
            </a:extLst>
          </p:cNvPr>
          <p:cNvSpPr/>
          <p:nvPr/>
        </p:nvSpPr>
        <p:spPr>
          <a:xfrm>
            <a:off x="803564" y="893971"/>
            <a:ext cx="4248728" cy="231629"/>
          </a:xfrm>
          <a:prstGeom prst="rect">
            <a:avLst/>
          </a:prstGeom>
          <a:solidFill>
            <a:srgbClr val="04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08461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C929F9-83C5-428C-9789-3C1E0D40A11D}"/>
              </a:ext>
            </a:extLst>
          </p:cNvPr>
          <p:cNvPicPr>
            <a:picLocks noChangeAspect="1"/>
          </p:cNvPicPr>
          <p:nvPr/>
        </p:nvPicPr>
        <p:blipFill>
          <a:blip r:embed="rId3"/>
          <a:stretch>
            <a:fillRect/>
          </a:stretch>
        </p:blipFill>
        <p:spPr>
          <a:xfrm>
            <a:off x="818428" y="923636"/>
            <a:ext cx="5915527" cy="4424218"/>
          </a:xfrm>
          <a:prstGeom prst="rect">
            <a:avLst/>
          </a:prstGeom>
        </p:spPr>
      </p:pic>
      <p:sp>
        <p:nvSpPr>
          <p:cNvPr id="8" name="TextBox 7">
            <a:extLst>
              <a:ext uri="{FF2B5EF4-FFF2-40B4-BE49-F238E27FC236}">
                <a16:creationId xmlns:a16="http://schemas.microsoft.com/office/drawing/2014/main" id="{712D2B45-342B-4664-B84E-BD0538D60CE8}"/>
              </a:ext>
            </a:extLst>
          </p:cNvPr>
          <p:cNvSpPr txBox="1"/>
          <p:nvPr/>
        </p:nvSpPr>
        <p:spPr>
          <a:xfrm>
            <a:off x="4922759" y="2262579"/>
            <a:ext cx="3861249" cy="1323439"/>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CA" sz="1600" dirty="0">
                <a:solidFill>
                  <a:schemeClr val="accent2">
                    <a:lumMod val="75000"/>
                  </a:schemeClr>
                </a:solidFill>
              </a:rPr>
              <a:t>Depending upon the school’s configuration of conferences, you may be able to have a message sent to all parents who will or have booked a conference with you. </a:t>
            </a:r>
          </a:p>
        </p:txBody>
      </p:sp>
      <p:sp>
        <p:nvSpPr>
          <p:cNvPr id="11" name="TextBox 10">
            <a:extLst>
              <a:ext uri="{FF2B5EF4-FFF2-40B4-BE49-F238E27FC236}">
                <a16:creationId xmlns:a16="http://schemas.microsoft.com/office/drawing/2014/main" id="{3ACB581E-6A1E-46C1-9FC5-268B1948C087}"/>
              </a:ext>
            </a:extLst>
          </p:cNvPr>
          <p:cNvSpPr txBox="1"/>
          <p:nvPr/>
        </p:nvSpPr>
        <p:spPr>
          <a:xfrm>
            <a:off x="4922760" y="4002638"/>
            <a:ext cx="3861249" cy="1569660"/>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CA" sz="1600" dirty="0">
                <a:solidFill>
                  <a:schemeClr val="accent2">
                    <a:lumMod val="75000"/>
                  </a:schemeClr>
                </a:solidFill>
              </a:rPr>
              <a:t>If virtual conferences are being conducted the will need to create an online meeting using the school’s online meeting application and enter the URL so it can be shared with parents who book a conference.</a:t>
            </a:r>
            <a:endParaRPr lang="en-CA" sz="1600" dirty="0"/>
          </a:p>
        </p:txBody>
      </p:sp>
      <p:sp>
        <p:nvSpPr>
          <p:cNvPr id="12" name="Arrow: Down 11">
            <a:extLst>
              <a:ext uri="{FF2B5EF4-FFF2-40B4-BE49-F238E27FC236}">
                <a16:creationId xmlns:a16="http://schemas.microsoft.com/office/drawing/2014/main" id="{A5EBC280-22F6-4A68-B06B-85B7A704FECA}"/>
              </a:ext>
            </a:extLst>
          </p:cNvPr>
          <p:cNvSpPr/>
          <p:nvPr/>
        </p:nvSpPr>
        <p:spPr>
          <a:xfrm rot="5400000">
            <a:off x="4396509" y="3768437"/>
            <a:ext cx="203200" cy="6716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Arrow: Down 16">
            <a:extLst>
              <a:ext uri="{FF2B5EF4-FFF2-40B4-BE49-F238E27FC236}">
                <a16:creationId xmlns:a16="http://schemas.microsoft.com/office/drawing/2014/main" id="{7FFB3505-3850-42DE-87EF-799E598B61E7}"/>
              </a:ext>
            </a:extLst>
          </p:cNvPr>
          <p:cNvSpPr/>
          <p:nvPr/>
        </p:nvSpPr>
        <p:spPr>
          <a:xfrm rot="5400000">
            <a:off x="4445983" y="2645405"/>
            <a:ext cx="203200" cy="6716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B6D90138-E5FF-4300-B52F-E251538269DD}"/>
              </a:ext>
            </a:extLst>
          </p:cNvPr>
          <p:cNvSpPr txBox="1"/>
          <p:nvPr/>
        </p:nvSpPr>
        <p:spPr>
          <a:xfrm>
            <a:off x="4936617" y="1264059"/>
            <a:ext cx="3861249" cy="584775"/>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CA" sz="1600" dirty="0">
                <a:solidFill>
                  <a:schemeClr val="accent2">
                    <a:lumMod val="75000"/>
                  </a:schemeClr>
                </a:solidFill>
              </a:rPr>
              <a:t>With virtual conferences your physical conference location is not displayed.</a:t>
            </a:r>
          </a:p>
        </p:txBody>
      </p:sp>
      <p:sp>
        <p:nvSpPr>
          <p:cNvPr id="19" name="Arrow: Down 18">
            <a:extLst>
              <a:ext uri="{FF2B5EF4-FFF2-40B4-BE49-F238E27FC236}">
                <a16:creationId xmlns:a16="http://schemas.microsoft.com/office/drawing/2014/main" id="{E210976D-2E21-479B-8A8A-2A91E4D969B1}"/>
              </a:ext>
            </a:extLst>
          </p:cNvPr>
          <p:cNvSpPr/>
          <p:nvPr/>
        </p:nvSpPr>
        <p:spPr>
          <a:xfrm rot="5400000">
            <a:off x="4459841" y="1231252"/>
            <a:ext cx="203200" cy="6716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75372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97EA49-30BA-482A-8442-52DEFD211CF0}"/>
              </a:ext>
            </a:extLst>
          </p:cNvPr>
          <p:cNvPicPr>
            <a:picLocks noChangeAspect="1"/>
          </p:cNvPicPr>
          <p:nvPr/>
        </p:nvPicPr>
        <p:blipFill>
          <a:blip r:embed="rId3"/>
          <a:stretch>
            <a:fillRect/>
          </a:stretch>
        </p:blipFill>
        <p:spPr>
          <a:xfrm>
            <a:off x="129309" y="864958"/>
            <a:ext cx="9707418" cy="3851784"/>
          </a:xfrm>
          <a:prstGeom prst="rect">
            <a:avLst/>
          </a:prstGeom>
        </p:spPr>
      </p:pic>
      <p:sp>
        <p:nvSpPr>
          <p:cNvPr id="4" name="Arrow: Right 3">
            <a:extLst>
              <a:ext uri="{FF2B5EF4-FFF2-40B4-BE49-F238E27FC236}">
                <a16:creationId xmlns:a16="http://schemas.microsoft.com/office/drawing/2014/main" id="{5BF0DB9B-44B5-43FA-BF85-9F58D9CD54A0}"/>
              </a:ext>
            </a:extLst>
          </p:cNvPr>
          <p:cNvSpPr/>
          <p:nvPr/>
        </p:nvSpPr>
        <p:spPr>
          <a:xfrm>
            <a:off x="7943274" y="2704327"/>
            <a:ext cx="600363" cy="1847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a:extLst>
              <a:ext uri="{FF2B5EF4-FFF2-40B4-BE49-F238E27FC236}">
                <a16:creationId xmlns:a16="http://schemas.microsoft.com/office/drawing/2014/main" id="{EE98D45C-B3FF-49C1-9C4A-4F8DC8F4A186}"/>
              </a:ext>
            </a:extLst>
          </p:cNvPr>
          <p:cNvSpPr txBox="1"/>
          <p:nvPr/>
        </p:nvSpPr>
        <p:spPr>
          <a:xfrm>
            <a:off x="6127440" y="2606612"/>
            <a:ext cx="1760418" cy="338554"/>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none" rtlCol="0">
            <a:spAutoFit/>
          </a:bodyPr>
          <a:lstStyle/>
          <a:p>
            <a:r>
              <a:rPr lang="en-CA" sz="1600" dirty="0">
                <a:solidFill>
                  <a:schemeClr val="accent2">
                    <a:lumMod val="75000"/>
                  </a:schemeClr>
                </a:solidFill>
              </a:rPr>
              <a:t>Quick start guide</a:t>
            </a:r>
          </a:p>
        </p:txBody>
      </p:sp>
      <p:sp>
        <p:nvSpPr>
          <p:cNvPr id="6" name="Arrow: Bent 5">
            <a:extLst>
              <a:ext uri="{FF2B5EF4-FFF2-40B4-BE49-F238E27FC236}">
                <a16:creationId xmlns:a16="http://schemas.microsoft.com/office/drawing/2014/main" id="{3F459D97-3054-49B9-AFA2-903AF966441E}"/>
              </a:ext>
            </a:extLst>
          </p:cNvPr>
          <p:cNvSpPr/>
          <p:nvPr/>
        </p:nvSpPr>
        <p:spPr>
          <a:xfrm rot="16200000" flipV="1">
            <a:off x="7464486" y="1451624"/>
            <a:ext cx="1096118" cy="3971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7" name="TextBox 6">
            <a:extLst>
              <a:ext uri="{FF2B5EF4-FFF2-40B4-BE49-F238E27FC236}">
                <a16:creationId xmlns:a16="http://schemas.microsoft.com/office/drawing/2014/main" id="{D2E2879F-1B53-4E97-AE97-DF5D8A0A548D}"/>
              </a:ext>
            </a:extLst>
          </p:cNvPr>
          <p:cNvSpPr txBox="1"/>
          <p:nvPr/>
        </p:nvSpPr>
        <p:spPr>
          <a:xfrm>
            <a:off x="5291863" y="1973570"/>
            <a:ext cx="2441694" cy="338554"/>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none" rtlCol="0">
            <a:spAutoFit/>
          </a:bodyPr>
          <a:lstStyle/>
          <a:p>
            <a:r>
              <a:rPr lang="en-CA" sz="1600" dirty="0">
                <a:solidFill>
                  <a:schemeClr val="accent2">
                    <a:lumMod val="75000"/>
                  </a:schemeClr>
                </a:solidFill>
              </a:rPr>
              <a:t>Access to help resources</a:t>
            </a:r>
          </a:p>
        </p:txBody>
      </p:sp>
      <p:sp>
        <p:nvSpPr>
          <p:cNvPr id="14" name="Rectangle 13">
            <a:extLst>
              <a:ext uri="{FF2B5EF4-FFF2-40B4-BE49-F238E27FC236}">
                <a16:creationId xmlns:a16="http://schemas.microsoft.com/office/drawing/2014/main" id="{F38EFCF5-A3B6-4D95-88D8-6204B2F0EC1E}"/>
              </a:ext>
            </a:extLst>
          </p:cNvPr>
          <p:cNvSpPr/>
          <p:nvPr/>
        </p:nvSpPr>
        <p:spPr>
          <a:xfrm>
            <a:off x="803564" y="893971"/>
            <a:ext cx="4248728" cy="231629"/>
          </a:xfrm>
          <a:prstGeom prst="rect">
            <a:avLst/>
          </a:prstGeom>
          <a:solidFill>
            <a:srgbClr val="04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id="{FD2ADE9C-7886-4C9F-9F1F-88149BE22F6C}"/>
              </a:ext>
            </a:extLst>
          </p:cNvPr>
          <p:cNvSpPr txBox="1"/>
          <p:nvPr/>
        </p:nvSpPr>
        <p:spPr>
          <a:xfrm>
            <a:off x="1227955" y="1125600"/>
            <a:ext cx="5358646" cy="338554"/>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none" rtlCol="0">
            <a:spAutoFit/>
          </a:bodyPr>
          <a:lstStyle/>
          <a:p>
            <a:r>
              <a:rPr lang="en-CA" sz="1600" dirty="0">
                <a:solidFill>
                  <a:schemeClr val="accent2">
                    <a:lumMod val="75000"/>
                  </a:schemeClr>
                </a:solidFill>
              </a:rPr>
              <a:t>The MY CONFERENCES tab lets you access your schedule</a:t>
            </a:r>
          </a:p>
        </p:txBody>
      </p:sp>
      <p:sp>
        <p:nvSpPr>
          <p:cNvPr id="16" name="Arrow: Bent 15">
            <a:extLst>
              <a:ext uri="{FF2B5EF4-FFF2-40B4-BE49-F238E27FC236}">
                <a16:creationId xmlns:a16="http://schemas.microsoft.com/office/drawing/2014/main" id="{63265469-F595-411E-8C17-98D6629E1F67}"/>
              </a:ext>
            </a:extLst>
          </p:cNvPr>
          <p:cNvSpPr/>
          <p:nvPr/>
        </p:nvSpPr>
        <p:spPr>
          <a:xfrm rot="16200000" flipH="1">
            <a:off x="836213" y="1306133"/>
            <a:ext cx="460278" cy="32320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1424166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548FDC8-A22F-D639-BF17-4737A4A6B4DA}"/>
              </a:ext>
            </a:extLst>
          </p:cNvPr>
          <p:cNvPicPr>
            <a:picLocks noChangeAspect="1"/>
          </p:cNvPicPr>
          <p:nvPr/>
        </p:nvPicPr>
        <p:blipFill>
          <a:blip r:embed="rId3"/>
          <a:stretch>
            <a:fillRect/>
          </a:stretch>
        </p:blipFill>
        <p:spPr>
          <a:xfrm>
            <a:off x="346239" y="888087"/>
            <a:ext cx="11223511" cy="5130748"/>
          </a:xfrm>
          <a:prstGeom prst="rect">
            <a:avLst/>
          </a:prstGeom>
        </p:spPr>
      </p:pic>
      <p:sp>
        <p:nvSpPr>
          <p:cNvPr id="6" name="Arrow: Right 5">
            <a:extLst>
              <a:ext uri="{FF2B5EF4-FFF2-40B4-BE49-F238E27FC236}">
                <a16:creationId xmlns:a16="http://schemas.microsoft.com/office/drawing/2014/main" id="{140EE3F0-3E82-4264-8440-8D84FB532F03}"/>
              </a:ext>
            </a:extLst>
          </p:cNvPr>
          <p:cNvSpPr/>
          <p:nvPr/>
        </p:nvSpPr>
        <p:spPr>
          <a:xfrm rot="13648897">
            <a:off x="4537091" y="2616621"/>
            <a:ext cx="600363" cy="1847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a:extLst>
              <a:ext uri="{FF2B5EF4-FFF2-40B4-BE49-F238E27FC236}">
                <a16:creationId xmlns:a16="http://schemas.microsoft.com/office/drawing/2014/main" id="{69FBB346-0FEE-41F3-80C2-2E15F266F0CC}"/>
              </a:ext>
            </a:extLst>
          </p:cNvPr>
          <p:cNvSpPr txBox="1"/>
          <p:nvPr/>
        </p:nvSpPr>
        <p:spPr>
          <a:xfrm>
            <a:off x="4245183" y="3177325"/>
            <a:ext cx="2716997" cy="923330"/>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CA" dirty="0">
                <a:solidFill>
                  <a:schemeClr val="accent2">
                    <a:lumMod val="75000"/>
                  </a:schemeClr>
                </a:solidFill>
              </a:rPr>
              <a:t>Drop-down list allows you to select a schedule to view</a:t>
            </a:r>
          </a:p>
        </p:txBody>
      </p:sp>
      <p:sp>
        <p:nvSpPr>
          <p:cNvPr id="21" name="TextBox 20">
            <a:extLst>
              <a:ext uri="{FF2B5EF4-FFF2-40B4-BE49-F238E27FC236}">
                <a16:creationId xmlns:a16="http://schemas.microsoft.com/office/drawing/2014/main" id="{696F036F-C2EF-4A4A-980C-50D662D21228}"/>
              </a:ext>
            </a:extLst>
          </p:cNvPr>
          <p:cNvSpPr txBox="1"/>
          <p:nvPr/>
        </p:nvSpPr>
        <p:spPr>
          <a:xfrm>
            <a:off x="346239" y="518755"/>
            <a:ext cx="1547218" cy="369332"/>
          </a:xfrm>
          <a:prstGeom prst="rect">
            <a:avLst/>
          </a:prstGeom>
          <a:noFill/>
        </p:spPr>
        <p:txBody>
          <a:bodyPr wrap="none" rtlCol="0">
            <a:spAutoFit/>
          </a:bodyPr>
          <a:lstStyle/>
          <a:p>
            <a:r>
              <a:rPr lang="en-CA" dirty="0"/>
              <a:t>Rhianna Barb</a:t>
            </a:r>
          </a:p>
        </p:txBody>
      </p:sp>
      <p:pic>
        <p:nvPicPr>
          <p:cNvPr id="5" name="Picture 4">
            <a:extLst>
              <a:ext uri="{FF2B5EF4-FFF2-40B4-BE49-F238E27FC236}">
                <a16:creationId xmlns:a16="http://schemas.microsoft.com/office/drawing/2014/main" id="{C182D0DD-5F8F-DC68-BD3E-FD86B1D5D596}"/>
              </a:ext>
            </a:extLst>
          </p:cNvPr>
          <p:cNvPicPr>
            <a:picLocks noChangeAspect="1"/>
          </p:cNvPicPr>
          <p:nvPr/>
        </p:nvPicPr>
        <p:blipFill>
          <a:blip r:embed="rId4"/>
          <a:stretch>
            <a:fillRect/>
          </a:stretch>
        </p:blipFill>
        <p:spPr>
          <a:xfrm>
            <a:off x="7280528" y="5105226"/>
            <a:ext cx="724001" cy="114316"/>
          </a:xfrm>
          <a:prstGeom prst="rect">
            <a:avLst/>
          </a:prstGeom>
        </p:spPr>
      </p:pic>
    </p:spTree>
    <p:extLst>
      <p:ext uri="{BB962C8B-B14F-4D97-AF65-F5344CB8AC3E}">
        <p14:creationId xmlns:p14="http://schemas.microsoft.com/office/powerpoint/2010/main" val="500079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4B8859-7DA0-DE18-25DC-2C9100F6C3A2}"/>
              </a:ext>
            </a:extLst>
          </p:cNvPr>
          <p:cNvPicPr>
            <a:picLocks noChangeAspect="1"/>
          </p:cNvPicPr>
          <p:nvPr/>
        </p:nvPicPr>
        <p:blipFill>
          <a:blip r:embed="rId3"/>
          <a:stretch>
            <a:fillRect/>
          </a:stretch>
        </p:blipFill>
        <p:spPr>
          <a:xfrm>
            <a:off x="346239" y="888087"/>
            <a:ext cx="11223511" cy="5130748"/>
          </a:xfrm>
          <a:prstGeom prst="rect">
            <a:avLst/>
          </a:prstGeom>
        </p:spPr>
      </p:pic>
      <p:sp>
        <p:nvSpPr>
          <p:cNvPr id="8" name="Arrow: Right 7">
            <a:extLst>
              <a:ext uri="{FF2B5EF4-FFF2-40B4-BE49-F238E27FC236}">
                <a16:creationId xmlns:a16="http://schemas.microsoft.com/office/drawing/2014/main" id="{3BCABB69-1ECF-4809-A99C-23964C386F2E}"/>
              </a:ext>
            </a:extLst>
          </p:cNvPr>
          <p:cNvSpPr/>
          <p:nvPr/>
        </p:nvSpPr>
        <p:spPr>
          <a:xfrm rot="10800000">
            <a:off x="2080930" y="2696167"/>
            <a:ext cx="600363" cy="1847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DCB937F4-40B8-4B21-B72A-849C1F5725E1}"/>
              </a:ext>
            </a:extLst>
          </p:cNvPr>
          <p:cNvSpPr txBox="1"/>
          <p:nvPr/>
        </p:nvSpPr>
        <p:spPr>
          <a:xfrm>
            <a:off x="2793919" y="2619254"/>
            <a:ext cx="1492716" cy="338554"/>
          </a:xfrm>
          <a:prstGeom prst="rect">
            <a:avLst/>
          </a:prstGeom>
          <a:solidFill>
            <a:schemeClr val="accent2">
              <a:lumMod val="20000"/>
              <a:lumOff val="80000"/>
            </a:schemeClr>
          </a:solidFill>
          <a:ln>
            <a:solidFill>
              <a:schemeClr val="accent1">
                <a:shade val="50000"/>
              </a:schemeClr>
            </a:solidFill>
          </a:ln>
          <a:effectLst>
            <a:outerShdw blurRad="50800" dist="38100" dir="2700000" algn="tl" rotWithShape="0">
              <a:prstClr val="black">
                <a:alpha val="40000"/>
              </a:prstClr>
            </a:outerShdw>
          </a:effectLst>
        </p:spPr>
        <p:txBody>
          <a:bodyPr wrap="none" rtlCol="0">
            <a:spAutoFit/>
          </a:bodyPr>
          <a:lstStyle/>
          <a:p>
            <a:r>
              <a:rPr lang="en-CA" sz="1600" dirty="0">
                <a:solidFill>
                  <a:schemeClr val="accent2">
                    <a:lumMod val="75000"/>
                  </a:schemeClr>
                </a:solidFill>
              </a:rPr>
              <a:t>Print schedule</a:t>
            </a:r>
          </a:p>
        </p:txBody>
      </p:sp>
      <p:sp>
        <p:nvSpPr>
          <p:cNvPr id="19" name="TextBox 18">
            <a:extLst>
              <a:ext uri="{FF2B5EF4-FFF2-40B4-BE49-F238E27FC236}">
                <a16:creationId xmlns:a16="http://schemas.microsoft.com/office/drawing/2014/main" id="{CA27B392-57EF-4177-BA5B-E36E6043DFDA}"/>
              </a:ext>
            </a:extLst>
          </p:cNvPr>
          <p:cNvSpPr txBox="1"/>
          <p:nvPr/>
        </p:nvSpPr>
        <p:spPr>
          <a:xfrm>
            <a:off x="346239" y="518755"/>
            <a:ext cx="1547218" cy="369332"/>
          </a:xfrm>
          <a:prstGeom prst="rect">
            <a:avLst/>
          </a:prstGeom>
          <a:noFill/>
        </p:spPr>
        <p:txBody>
          <a:bodyPr wrap="none" rtlCol="0">
            <a:spAutoFit/>
          </a:bodyPr>
          <a:lstStyle/>
          <a:p>
            <a:r>
              <a:rPr lang="en-CA" dirty="0"/>
              <a:t>Rhianna Barb</a:t>
            </a:r>
          </a:p>
        </p:txBody>
      </p:sp>
      <p:pic>
        <p:nvPicPr>
          <p:cNvPr id="2" name="Picture 1">
            <a:extLst>
              <a:ext uri="{FF2B5EF4-FFF2-40B4-BE49-F238E27FC236}">
                <a16:creationId xmlns:a16="http://schemas.microsoft.com/office/drawing/2014/main" id="{1AA962D4-781D-663A-AB7B-D6FF5CC7B463}"/>
              </a:ext>
            </a:extLst>
          </p:cNvPr>
          <p:cNvPicPr>
            <a:picLocks noChangeAspect="1"/>
          </p:cNvPicPr>
          <p:nvPr/>
        </p:nvPicPr>
        <p:blipFill>
          <a:blip r:embed="rId4"/>
          <a:stretch>
            <a:fillRect/>
          </a:stretch>
        </p:blipFill>
        <p:spPr>
          <a:xfrm>
            <a:off x="7280528" y="5105226"/>
            <a:ext cx="724001" cy="114316"/>
          </a:xfrm>
          <a:prstGeom prst="rect">
            <a:avLst/>
          </a:prstGeom>
        </p:spPr>
      </p:pic>
    </p:spTree>
    <p:extLst>
      <p:ext uri="{BB962C8B-B14F-4D97-AF65-F5344CB8AC3E}">
        <p14:creationId xmlns:p14="http://schemas.microsoft.com/office/powerpoint/2010/main" val="63453382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3772</TotalTime>
  <Words>744</Words>
  <Application>Microsoft Office PowerPoint</Application>
  <PresentationFormat>Widescreen</PresentationFormat>
  <Paragraphs>65</Paragraphs>
  <Slides>14</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Trebuchet MS</vt:lpstr>
      <vt:lpstr>Wingdings 3</vt:lpstr>
      <vt:lpstr>Facet</vt:lpstr>
      <vt:lpstr>Overview of the Conference Manager for Teachers</vt:lpstr>
      <vt:lpstr>Access the Conference Manager</vt:lpstr>
      <vt:lpstr>Login credentials</vt:lpstr>
      <vt:lpstr>Forgot or can’t find your password?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Brant Parker</dc:creator>
  <cp:lastModifiedBy>Brant Parker</cp:lastModifiedBy>
  <cp:revision>34</cp:revision>
  <dcterms:created xsi:type="dcterms:W3CDTF">2020-02-04T05:51:31Z</dcterms:created>
  <dcterms:modified xsi:type="dcterms:W3CDTF">2025-11-19T21:58:06Z</dcterms:modified>
</cp:coreProperties>
</file>